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  <p:sldMasterId id="2147483803" r:id="rId2"/>
    <p:sldMasterId id="2147483757" r:id="rId3"/>
    <p:sldMasterId id="2147483796" r:id="rId4"/>
  </p:sldMasterIdLst>
  <p:notesMasterIdLst>
    <p:notesMasterId r:id="rId18"/>
  </p:notesMasterIdLst>
  <p:handoutMasterIdLst>
    <p:handoutMasterId r:id="rId19"/>
  </p:handoutMasterIdLst>
  <p:sldIdLst>
    <p:sldId id="310" r:id="rId5"/>
    <p:sldId id="324" r:id="rId6"/>
    <p:sldId id="335" r:id="rId7"/>
    <p:sldId id="334" r:id="rId8"/>
    <p:sldId id="337" r:id="rId9"/>
    <p:sldId id="338" r:id="rId10"/>
    <p:sldId id="339" r:id="rId11"/>
    <p:sldId id="333" r:id="rId12"/>
    <p:sldId id="340" r:id="rId13"/>
    <p:sldId id="326" r:id="rId14"/>
    <p:sldId id="331" r:id="rId15"/>
    <p:sldId id="332" r:id="rId16"/>
    <p:sldId id="281" r:id="rId17"/>
  </p:sldIdLst>
  <p:sldSz cx="9144000" cy="5715000" type="screen16x1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A16"/>
    <a:srgbClr val="FF2600"/>
    <a:srgbClr val="FF7E79"/>
    <a:srgbClr val="009FB8"/>
    <a:srgbClr val="009F52"/>
    <a:srgbClr val="129152"/>
    <a:srgbClr val="115865"/>
    <a:srgbClr val="0E6B79"/>
    <a:srgbClr val="DAE648"/>
    <a:srgbClr val="6AB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94631"/>
  </p:normalViewPr>
  <p:slideViewPr>
    <p:cSldViewPr>
      <p:cViewPr>
        <p:scale>
          <a:sx n="87" d="100"/>
          <a:sy n="87" d="100"/>
        </p:scale>
        <p:origin x="-642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333221B3-AEEF-4E71-B54F-84FA5977A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9B94AAB-AEB6-4909-A9E9-7A8097C20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11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934" indent="-2884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744" indent="-2307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5242" indent="-2307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6740" indent="-2307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8237" indent="-230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9735" indent="-230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1233" indent="-230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2730" indent="-230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EB2283-BBD4-4D7A-BD16-6F3A7D826C73}" type="slidenum">
              <a:rPr lang="en-GB" smtClean="0">
                <a:solidFill>
                  <a:prstClr val="black"/>
                </a:solidFill>
              </a:rPr>
              <a:pPr eaLnBrk="1" hangingPunct="1"/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22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98CA-0952-420C-8165-45862ECC194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353444"/>
            <a:ext cx="8280920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 smtClean="0"/>
              <a:t>Itä-Suomen yliopisto –</a:t>
            </a:r>
            <a:br>
              <a:rPr lang="fi-FI" dirty="0" smtClean="0"/>
            </a:br>
            <a:r>
              <a:rPr lang="fi-FI" dirty="0" smtClean="0"/>
              <a:t>Hyvällä tieteellä on tekijänsä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09228"/>
            <a:ext cx="6696744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 smtClean="0">
                <a:latin typeface="Palatino Linotype" charset="0"/>
              </a:rPr>
              <a:t>Luentotilaisuus Mallipaikassa 30.10.2015</a:t>
            </a:r>
            <a:endParaRPr lang="fi-FI" dirty="0">
              <a:latin typeface="Palatino Linotype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697260"/>
            <a:ext cx="6696744" cy="288032"/>
          </a:xfr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Sukunimi, Titteli</a:t>
            </a:r>
            <a:endParaRPr lang="fi-FI" dirty="0"/>
          </a:p>
        </p:txBody>
      </p:sp>
      <p:pic>
        <p:nvPicPr>
          <p:cNvPr id="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4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rgbClr val="6A6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5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395536" y="409228"/>
            <a:ext cx="8352928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857500"/>
            <a:ext cx="8352928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 smtClean="0"/>
              <a:t>Hyvällä tieteellä on tekijänsä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225652"/>
            <a:ext cx="835292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 smtClean="0">
                <a:latin typeface="Palatino Linotype" charset="0"/>
              </a:rPr>
              <a:t>Luentotilaisuus Mallipaikassa 30.10.2015</a:t>
            </a:r>
            <a:endParaRPr lang="fi-FI" dirty="0">
              <a:latin typeface="Palatino Linotype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13684"/>
            <a:ext cx="8352928" cy="288032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8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8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8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568" y="2209428"/>
            <a:ext cx="7992888" cy="1296144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 dirty="0" smtClean="0"/>
              <a:t>Lisää esityksen otsikko napsauttamalla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3568" y="3505572"/>
            <a:ext cx="799288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smtClean="0"/>
              <a:t>napsauttamalla</a:t>
            </a:r>
            <a:endParaRPr lang="fi-FI" dirty="0"/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5161756"/>
            <a:ext cx="3600400" cy="288032"/>
          </a:xfrm>
        </p:spPr>
        <p:txBody>
          <a:bodyPr/>
          <a:lstStyle>
            <a:lvl1pPr marL="0" indent="0" algn="r">
              <a:buNone/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 </a:t>
            </a:r>
            <a:endParaRPr lang="fi-FI" dirty="0"/>
          </a:p>
        </p:txBody>
      </p:sp>
      <p:pic>
        <p:nvPicPr>
          <p:cNvPr id="1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12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Tahoma" charset="0"/>
                <a:ea typeface="Arial" charset="0"/>
              </a:defRPr>
            </a:lvl1pPr>
          </a:lstStyle>
          <a:p>
            <a:fld id="{0F67CD8B-36CF-C14E-B62D-74651B672CF8}" type="datetimeFigureOut">
              <a:rPr lang="fi-FI"/>
              <a:pPr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B68C-85CF-AE4B-93B8-13D5FA2C661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37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17" descr="UEF_tunnus_harmaa_tausta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9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12" r:id="rId4"/>
    <p:sldLayoutId id="2147483813" r:id="rId5"/>
    <p:sldLayoutId id="2147483814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353444"/>
            <a:ext cx="79930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929507"/>
            <a:ext cx="79930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2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7" r:id="rId2"/>
    <p:sldLayoutId id="2147483771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2000" i="1">
          <a:solidFill>
            <a:srgbClr val="353535"/>
          </a:solidFill>
          <a:latin typeface="+mn-lt"/>
          <a:ea typeface="+mn-ea"/>
          <a:cs typeface="+mn-cs"/>
        </a:defRPr>
      </a:lvl1pPr>
      <a:lvl2pPr marL="3619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8064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600">
          <a:solidFill>
            <a:srgbClr val="353535"/>
          </a:solidFill>
          <a:latin typeface="+mn-lt"/>
        </a:defRPr>
      </a:lvl3pPr>
      <a:lvl4pPr marL="1163638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4pPr>
      <a:lvl5pPr marL="15176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5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3"/>
          <p:cNvSpPr txBox="1">
            <a:spLocks/>
          </p:cNvSpPr>
          <p:nvPr/>
        </p:nvSpPr>
        <p:spPr bwMode="auto">
          <a:xfrm>
            <a:off x="323528" y="4081636"/>
            <a:ext cx="83529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Tx/>
              <a:buNone/>
              <a:defRPr sz="1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2400" b="1" kern="0" dirty="0" smtClean="0"/>
              <a:t>Vammaisneuvostopäivät 2017</a:t>
            </a:r>
            <a:endParaRPr lang="fi-FI" sz="2400" b="1" kern="0" dirty="0"/>
          </a:p>
        </p:txBody>
      </p:sp>
      <p:sp>
        <p:nvSpPr>
          <p:cNvPr id="6" name="Tekstin paikkamerkki 4"/>
          <p:cNvSpPr txBox="1">
            <a:spLocks/>
          </p:cNvSpPr>
          <p:nvPr/>
        </p:nvSpPr>
        <p:spPr bwMode="auto">
          <a:xfrm>
            <a:off x="323528" y="4441676"/>
            <a:ext cx="83529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None/>
              <a:defRPr sz="1200" i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i-FI" sz="2200" kern="0" dirty="0" smtClean="0"/>
              <a:t>Pauli Rautiainen</a:t>
            </a:r>
            <a:br>
              <a:rPr lang="fi-FI" sz="2200" kern="0" dirty="0" smtClean="0"/>
            </a:br>
            <a:r>
              <a:rPr lang="fi-FI" sz="2200" kern="0" dirty="0" smtClean="0"/>
              <a:t>valtiosääntöoikeuden professori, Itä-Suomen yliopisto</a:t>
            </a:r>
            <a:endParaRPr lang="fi-FI" sz="2200" kern="0" dirty="0"/>
          </a:p>
        </p:txBody>
      </p:sp>
      <p:pic>
        <p:nvPicPr>
          <p:cNvPr id="8" name="Picture 2" descr="uvahaun tulos haulle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501">
            <a:off x="1518601" y="-176636"/>
            <a:ext cx="5079431" cy="44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/>
          <p:cNvSpPr txBox="1"/>
          <p:nvPr/>
        </p:nvSpPr>
        <p:spPr>
          <a:xfrm rot="20517532">
            <a:off x="2023397" y="1172980"/>
            <a:ext cx="4017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rgbClr val="C31A16"/>
                </a:solidFill>
              </a:rPr>
              <a:t>Miten vammaisten oikeuksien toteutumista voidaan mitata?</a:t>
            </a:r>
            <a:endParaRPr lang="fi-FI" sz="2800" b="1" dirty="0">
              <a:solidFill>
                <a:srgbClr val="C3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475"/>
            <a:ext cx="8838748" cy="840053"/>
          </a:xfrm>
        </p:spPr>
        <p:txBody>
          <a:bodyPr/>
          <a:lstStyle/>
          <a:p>
            <a:r>
              <a:rPr lang="fi-FI" dirty="0"/>
              <a:t>Keskeinen rakenteellinen </a:t>
            </a:r>
            <a:r>
              <a:rPr lang="fi-FI" dirty="0" smtClean="0"/>
              <a:t>ihmisoikeusongelma 1: </a:t>
            </a:r>
            <a:r>
              <a:rPr lang="fi-FI" dirty="0"/>
              <a:t>avointen työmarkkinoiden työn ulkopuolelle jäänti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7300" y="985292"/>
            <a:ext cx="8568952" cy="3480594"/>
          </a:xfrm>
        </p:spPr>
        <p:txBody>
          <a:bodyPr/>
          <a:lstStyle/>
          <a:p>
            <a:pPr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400" dirty="0" smtClean="0"/>
              <a:t> Vammaisten </a:t>
            </a:r>
            <a:r>
              <a:rPr lang="fi-FI" altLang="fi-FI" sz="2400" dirty="0"/>
              <a:t>työllistymistä </a:t>
            </a:r>
            <a:r>
              <a:rPr lang="fi-FI" altLang="fi-FI" sz="2400" dirty="0" smtClean="0"/>
              <a:t>ei tueta. </a:t>
            </a:r>
            <a:r>
              <a:rPr lang="fi-FI" sz="2400" dirty="0" smtClean="0"/>
              <a:t>Suomessa </a:t>
            </a:r>
            <a:r>
              <a:rPr lang="fi-FI" sz="2400" dirty="0"/>
              <a:t>on keskitytty sosiaalihuollon näkökulmaa painottavaan </a:t>
            </a:r>
            <a:r>
              <a:rPr lang="fi-FI" sz="2400" dirty="0" smtClean="0"/>
              <a:t>kompensaatio-politiikkaan </a:t>
            </a:r>
            <a:r>
              <a:rPr lang="fi-FI" sz="2400" dirty="0"/>
              <a:t>ja siten esim. vammaisten oikeus osallistua työhön on jäänyt vähemmälle huomiolle juhlapuheiden ulkopuolella. </a:t>
            </a:r>
          </a:p>
          <a:p>
            <a:pPr lvl="1" algn="just"/>
            <a:r>
              <a:rPr lang="fi-FI" sz="2200" dirty="0"/>
              <a:t>Suomessa päästetään nuoria lähtökohtaisesti hyvinkin työkykyisiä vammaisia työllisen työvoiman ulkopuolelle. Kun vammaisilta henkilöiltä </a:t>
            </a:r>
            <a:r>
              <a:rPr lang="fi-FI" sz="2200" b="1" dirty="0"/>
              <a:t>ei vaadita samanlaista osallistumista työelämään </a:t>
            </a:r>
            <a:r>
              <a:rPr lang="fi-FI" sz="2200" dirty="0"/>
              <a:t>kuin muilta, heidän </a:t>
            </a:r>
            <a:r>
              <a:rPr lang="fi-FI" sz="2200" b="1" dirty="0"/>
              <a:t>työllistymisensä tukemista ei myöskään voida vaatia </a:t>
            </a:r>
            <a:r>
              <a:rPr lang="fi-FI" sz="2200" dirty="0"/>
              <a:t>samalla tavalla. </a:t>
            </a:r>
            <a:endParaRPr lang="fi-FI" sz="2200" dirty="0" smtClean="0"/>
          </a:p>
          <a:p>
            <a:pPr lvl="1" algn="just"/>
            <a:r>
              <a:rPr lang="fi-FI" altLang="fi-FI" sz="2200" dirty="0" smtClean="0"/>
              <a:t>Miksi emme vaadi vammaisilta osallistumista työhön?</a:t>
            </a:r>
            <a:endParaRPr lang="fi-FI" altLang="fi-FI" sz="2400" dirty="0"/>
          </a:p>
          <a:p>
            <a:pPr marL="457200" indent="-457200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999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475"/>
            <a:ext cx="8838748" cy="840053"/>
          </a:xfrm>
        </p:spPr>
        <p:txBody>
          <a:bodyPr/>
          <a:lstStyle/>
          <a:p>
            <a:r>
              <a:rPr lang="fi-FI" dirty="0"/>
              <a:t>Keskeinen rakenteellinen </a:t>
            </a:r>
            <a:r>
              <a:rPr lang="fi-FI" dirty="0" smtClean="0"/>
              <a:t>ihmisoikeusongelma 2:</a:t>
            </a:r>
            <a:br>
              <a:rPr lang="fi-FI" dirty="0" smtClean="0"/>
            </a:br>
            <a:r>
              <a:rPr lang="fi-FI" dirty="0" smtClean="0"/>
              <a:t>objektivoiva ja heikot laiminlyövä palvelukulttuuri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7300" y="985292"/>
            <a:ext cx="8568952" cy="4729708"/>
          </a:xfrm>
        </p:spPr>
        <p:txBody>
          <a:bodyPr/>
          <a:lstStyle/>
          <a:p>
            <a:pPr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200" dirty="0"/>
              <a:t> </a:t>
            </a:r>
            <a:r>
              <a:rPr lang="fi-FI" altLang="fi-FI" sz="2400" dirty="0" smtClean="0"/>
              <a:t>Vammaisten itsemääräämisoikeuden toteutumisessa on puutteita vammaispalveluita järjestettäessä:</a:t>
            </a:r>
          </a:p>
          <a:p>
            <a:pPr lvl="1"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200" dirty="0" smtClean="0"/>
              <a:t>Esimerkiksi </a:t>
            </a:r>
            <a:r>
              <a:rPr lang="fi-FI" altLang="fi-FI" sz="2200" b="1" dirty="0" smtClean="0"/>
              <a:t>vammaispalveluiden hankinnoissa on puutteita</a:t>
            </a:r>
            <a:r>
              <a:rPr lang="fi-FI" altLang="fi-FI" sz="2200" dirty="0" smtClean="0"/>
              <a:t>, jotka liittyvät usein hankintaosaamisen puutteisiin. </a:t>
            </a:r>
            <a:r>
              <a:rPr lang="fi-FI" altLang="fi-FI" sz="2200" dirty="0" err="1" smtClean="0"/>
              <a:t>Sote</a:t>
            </a:r>
            <a:r>
              <a:rPr lang="fi-FI" altLang="fi-FI" sz="2200" dirty="0" smtClean="0"/>
              <a:t>-uudistus voi korjata kasvattamalla hankintayksiköiden kokoa?</a:t>
            </a:r>
            <a:endParaRPr lang="fi-FI" altLang="fi-FI" sz="2400" dirty="0">
              <a:ea typeface="Geneva" pitchFamily="-127" charset="-128"/>
            </a:endParaRPr>
          </a:p>
          <a:p>
            <a:pPr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400" dirty="0" smtClean="0">
                <a:ea typeface="Geneva" pitchFamily="-127" charset="-128"/>
              </a:rPr>
              <a:t> </a:t>
            </a:r>
            <a:r>
              <a:rPr lang="fi-FI" altLang="fi-FI" sz="2400" dirty="0" err="1" smtClean="0">
                <a:ea typeface="Geneva" pitchFamily="-127" charset="-128"/>
              </a:rPr>
              <a:t>Sosiaali</a:t>
            </a:r>
            <a:r>
              <a:rPr lang="fi-FI" altLang="fi-FI" sz="2400" dirty="0" smtClean="0">
                <a:ea typeface="Geneva" pitchFamily="-127" charset="-128"/>
              </a:rPr>
              <a:t>- </a:t>
            </a:r>
            <a:r>
              <a:rPr lang="fi-FI" altLang="fi-FI" sz="2400" dirty="0">
                <a:ea typeface="Geneva" pitchFamily="-127" charset="-128"/>
              </a:rPr>
              <a:t>ja terveyspalveluiden </a:t>
            </a:r>
            <a:r>
              <a:rPr lang="fi-FI" altLang="fi-FI" sz="2400" dirty="0" smtClean="0">
                <a:ea typeface="Geneva" pitchFamily="-127" charset="-128"/>
              </a:rPr>
              <a:t>saamisessa eräiden vammaisryhmien kohdalla voi esiintyä paikoin vakaviakin puutteita: </a:t>
            </a:r>
          </a:p>
          <a:p>
            <a:pPr lvl="1"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200" dirty="0" smtClean="0">
                <a:ea typeface="Geneva" pitchFamily="-127" charset="-128"/>
              </a:rPr>
              <a:t>Puutteita havaittu muun muassa </a:t>
            </a:r>
            <a:r>
              <a:rPr lang="fi-FI" altLang="fi-FI" sz="2200" b="1" dirty="0" smtClean="0">
                <a:ea typeface="Geneva" pitchFamily="-127" charset="-128"/>
              </a:rPr>
              <a:t>anestesiahammashoidossa </a:t>
            </a:r>
            <a:r>
              <a:rPr lang="fi-FI" altLang="fi-FI" sz="2200" dirty="0" smtClean="0">
                <a:ea typeface="Geneva" pitchFamily="-127" charset="-128"/>
              </a:rPr>
              <a:t>sekä </a:t>
            </a:r>
            <a:r>
              <a:rPr lang="fi-FI" altLang="fi-FI" sz="2200" b="1" dirty="0" smtClean="0">
                <a:ea typeface="Geneva" pitchFamily="-127" charset="-128"/>
              </a:rPr>
              <a:t>vammaisten päihde- ja mielenterveyspalveluissa</a:t>
            </a:r>
            <a:r>
              <a:rPr lang="fi-FI" altLang="fi-FI" sz="2200" dirty="0" smtClean="0">
                <a:ea typeface="Geneva" pitchFamily="-127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3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475"/>
            <a:ext cx="8838748" cy="840053"/>
          </a:xfrm>
        </p:spPr>
        <p:txBody>
          <a:bodyPr/>
          <a:lstStyle/>
          <a:p>
            <a:r>
              <a:rPr lang="fi-FI" dirty="0"/>
              <a:t>Keskeinen rakenteellinen </a:t>
            </a:r>
            <a:r>
              <a:rPr lang="fi-FI" dirty="0" smtClean="0"/>
              <a:t>ihmisoikeusongelma 3:</a:t>
            </a:r>
            <a:br>
              <a:rPr lang="fi-FI" dirty="0" smtClean="0"/>
            </a:br>
            <a:r>
              <a:rPr lang="fi-FI" dirty="0" smtClean="0"/>
              <a:t>vammaisten keskinäisen eriarvoisuuden kasvu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7300" y="985292"/>
            <a:ext cx="8568952" cy="4729708"/>
          </a:xfrm>
        </p:spPr>
        <p:txBody>
          <a:bodyPr/>
          <a:lstStyle/>
          <a:p>
            <a:pPr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400" dirty="0">
                <a:ea typeface="Geneva" pitchFamily="-127" charset="-128"/>
              </a:rPr>
              <a:t> </a:t>
            </a:r>
            <a:r>
              <a:rPr lang="fi-FI" altLang="fi-FI" sz="2400" dirty="0" smtClean="0">
                <a:ea typeface="Geneva" pitchFamily="-127" charset="-128"/>
              </a:rPr>
              <a:t>Vammaisten keskinäinen eriarvoisuus kasvaa, mutta siitä ei keskustella aktiivisesti:</a:t>
            </a:r>
          </a:p>
          <a:p>
            <a:pPr lvl="1"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200" dirty="0">
                <a:ea typeface="Geneva" pitchFamily="-127" charset="-128"/>
              </a:rPr>
              <a:t>S</a:t>
            </a:r>
            <a:r>
              <a:rPr lang="fi-FI" altLang="fi-FI" sz="2200" dirty="0" smtClean="0">
                <a:ea typeface="Geneva" pitchFamily="-127" charset="-128"/>
              </a:rPr>
              <a:t>osiaalipoliittisia </a:t>
            </a:r>
            <a:r>
              <a:rPr lang="fi-FI" altLang="fi-FI" sz="2200" dirty="0">
                <a:ea typeface="Geneva" pitchFamily="-127" charset="-128"/>
              </a:rPr>
              <a:t>klubihyödykkeitä </a:t>
            </a:r>
            <a:r>
              <a:rPr lang="fi-FI" altLang="fi-FI" sz="2200" dirty="0" smtClean="0">
                <a:ea typeface="Geneva" pitchFamily="-127" charset="-128"/>
              </a:rPr>
              <a:t>kuten esimerkiksi </a:t>
            </a:r>
            <a:r>
              <a:rPr lang="fi-FI" altLang="fi-FI" sz="2200" b="1" dirty="0" smtClean="0">
                <a:ea typeface="Geneva" pitchFamily="-127" charset="-128"/>
              </a:rPr>
              <a:t>liikennevahinkojärjestelmää</a:t>
            </a:r>
            <a:r>
              <a:rPr lang="fi-FI" altLang="fi-FI" sz="2200" dirty="0" smtClean="0">
                <a:ea typeface="Geneva" pitchFamily="-127" charset="-128"/>
              </a:rPr>
              <a:t> </a:t>
            </a:r>
            <a:r>
              <a:rPr lang="fi-FI" altLang="fi-FI" sz="2200" dirty="0">
                <a:ea typeface="Geneva" pitchFamily="-127" charset="-128"/>
              </a:rPr>
              <a:t>ei tarkastella </a:t>
            </a:r>
            <a:r>
              <a:rPr lang="fi-FI" altLang="fi-FI" sz="2200" dirty="0" smtClean="0">
                <a:ea typeface="Geneva" pitchFamily="-127" charset="-128"/>
              </a:rPr>
              <a:t>kriittisesti vaan klubihyödykkeiden </a:t>
            </a:r>
            <a:r>
              <a:rPr lang="fi-FI" altLang="fi-FI" sz="2200" dirty="0" err="1" smtClean="0">
                <a:ea typeface="Geneva" pitchFamily="-127" charset="-128"/>
              </a:rPr>
              <a:t>eriarvoistava</a:t>
            </a:r>
            <a:r>
              <a:rPr lang="fi-FI" altLang="fi-FI" sz="2200" dirty="0" smtClean="0">
                <a:ea typeface="Geneva" pitchFamily="-127" charset="-128"/>
              </a:rPr>
              <a:t> luonne hiljaisesti hyväksytään.</a:t>
            </a:r>
          </a:p>
          <a:p>
            <a:pPr lvl="1"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i-FI" altLang="fi-FI" sz="2200" dirty="0" smtClean="0">
                <a:ea typeface="Geneva" pitchFamily="-127" charset="-128"/>
              </a:rPr>
              <a:t>Kun henkilökohtainen apu jne. parantaa yhä useampien vammaisten lähtökohtaisia mahdollisuuksia keskiluokkaiseen ”keskivertosuomalaisen” elämään, alkaa ihmisen </a:t>
            </a:r>
            <a:r>
              <a:rPr lang="fi-FI" altLang="fi-FI" sz="2200" b="1" dirty="0" smtClean="0">
                <a:ea typeface="Geneva" pitchFamily="-127" charset="-128"/>
              </a:rPr>
              <a:t>hankitun ja perityn sosiaalisen ja kulttuurisen pääoman vaikutus </a:t>
            </a:r>
            <a:r>
              <a:rPr lang="fi-FI" altLang="fi-FI" sz="2200" dirty="0" smtClean="0">
                <a:ea typeface="Geneva" pitchFamily="-127" charset="-128"/>
              </a:rPr>
              <a:t>näkyä.</a:t>
            </a:r>
          </a:p>
          <a:p>
            <a:pPr lvl="1"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fi-FI" altLang="fi-FI" sz="2200" dirty="0"/>
          </a:p>
          <a:p>
            <a:pPr algn="just" eaLnBrk="1" hangingPunct="1">
              <a:lnSpc>
                <a:spcPts val="31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fi-FI" altLang="fi-FI" sz="2200" dirty="0" smtClean="0">
              <a:ea typeface="Geneva" pitchFamily="-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1331640" y="913284"/>
            <a:ext cx="6408712" cy="14401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5353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i-FI" sz="4000" b="0" i="1" dirty="0" smtClean="0"/>
              <a:t>Kiitos!</a:t>
            </a:r>
            <a:endParaRPr lang="fi-FI" sz="4000" b="0" i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779912" y="4081636"/>
            <a:ext cx="1436228" cy="6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Tx/>
              <a:buNone/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i-FI" sz="2000" b="1" dirty="0" err="1" smtClean="0">
                <a:solidFill>
                  <a:srgbClr val="009FB8"/>
                </a:solidFill>
              </a:rPr>
              <a:t>uef.fi</a:t>
            </a:r>
            <a:endParaRPr lang="fi-FI" sz="2000" b="1" dirty="0">
              <a:solidFill>
                <a:srgbClr val="009FB8"/>
              </a:solidFill>
            </a:endParaRPr>
          </a:p>
        </p:txBody>
      </p:sp>
      <p:pic>
        <p:nvPicPr>
          <p:cNvPr id="9" name="Kuva 5" descr="UEF_tunn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1" y="2388566"/>
            <a:ext cx="1693070" cy="16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49388"/>
            <a:ext cx="8136904" cy="648072"/>
          </a:xfrm>
        </p:spPr>
        <p:txBody>
          <a:bodyPr/>
          <a:lstStyle/>
          <a:p>
            <a:pPr algn="ctr"/>
            <a:r>
              <a:rPr lang="fi-FI" sz="2400" dirty="0" smtClean="0"/>
              <a:t>POLITIIKKATOIMIEN VAIKUTTAVUUDEN MITTAAMINEN  ON EPÄMÄÄRÄISTÄ JA MITTAREIDEN ARVO </a:t>
            </a:r>
            <a:r>
              <a:rPr lang="fi-FI" sz="2400" smtClean="0"/>
              <a:t>MÄÄRITTYY YKSIN NIIDEN KÄYTÖSSÄ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614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5317"/>
            <a:ext cx="8316664" cy="8400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sz="3000"/>
              <a:t/>
            </a:r>
            <a:br>
              <a:rPr lang="fi-FI" sz="3000"/>
            </a:br>
            <a:endParaRPr lang="en-GB" sz="3000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0" y="125275"/>
            <a:ext cx="9144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Politiikkatoimien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vaikuttavuus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idealistin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 ja 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realistin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näkökulmista</a:t>
            </a:r>
            <a:endParaRPr lang="en-US" sz="3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89436" y="1441126"/>
            <a:ext cx="443063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333" smtClean="0"/>
              <a:t>Toiminnan tavoitteet ja resurssit</a:t>
            </a:r>
            <a:endParaRPr lang="fi-FI" sz="2333" dirty="0"/>
          </a:p>
        </p:txBody>
      </p:sp>
      <p:sp>
        <p:nvSpPr>
          <p:cNvPr id="9" name="Tekstiruutu 8"/>
          <p:cNvSpPr txBox="1"/>
          <p:nvPr/>
        </p:nvSpPr>
        <p:spPr>
          <a:xfrm>
            <a:off x="2682326" y="2260849"/>
            <a:ext cx="253774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333" dirty="0" smtClean="0"/>
              <a:t>Toimijan </a:t>
            </a:r>
            <a:r>
              <a:rPr lang="fi-FI" sz="2333" dirty="0"/>
              <a:t>toiminta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796266" y="3241326"/>
            <a:ext cx="2351798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333" dirty="0"/>
              <a:t>T</a:t>
            </a:r>
            <a:r>
              <a:rPr lang="fi-FI" sz="2333" dirty="0" smtClean="0"/>
              <a:t>oiminnan </a:t>
            </a:r>
            <a:r>
              <a:rPr lang="fi-FI" sz="2333" dirty="0"/>
              <a:t>tulos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23528" y="4204000"/>
            <a:ext cx="4791568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333" dirty="0" smtClean="0"/>
              <a:t>Tavoitteiden </a:t>
            </a:r>
            <a:r>
              <a:rPr lang="fi-FI" sz="2333" smtClean="0"/>
              <a:t>ja resurssien </a:t>
            </a:r>
            <a:r>
              <a:rPr lang="fi-FI" sz="2333" dirty="0"/>
              <a:t>merkitys</a:t>
            </a:r>
          </a:p>
        </p:txBody>
      </p:sp>
      <p:sp>
        <p:nvSpPr>
          <p:cNvPr id="3" name="Alanuoli 2"/>
          <p:cNvSpPr/>
          <p:nvPr/>
        </p:nvSpPr>
        <p:spPr>
          <a:xfrm>
            <a:off x="4107491" y="1931745"/>
            <a:ext cx="24002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67"/>
          </a:p>
        </p:txBody>
      </p:sp>
      <p:sp>
        <p:nvSpPr>
          <p:cNvPr id="13" name="Alanuoli 12"/>
          <p:cNvSpPr/>
          <p:nvPr/>
        </p:nvSpPr>
        <p:spPr>
          <a:xfrm>
            <a:off x="4107491" y="2845950"/>
            <a:ext cx="24002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67"/>
          </a:p>
        </p:txBody>
      </p:sp>
      <p:sp>
        <p:nvSpPr>
          <p:cNvPr id="14" name="Alanuoli 13"/>
          <p:cNvSpPr/>
          <p:nvPr/>
        </p:nvSpPr>
        <p:spPr>
          <a:xfrm>
            <a:off x="4088253" y="3849679"/>
            <a:ext cx="24002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67"/>
          </a:p>
        </p:txBody>
      </p:sp>
      <p:sp>
        <p:nvSpPr>
          <p:cNvPr id="16" name="Tekstiruutu 15"/>
          <p:cNvSpPr txBox="1"/>
          <p:nvPr/>
        </p:nvSpPr>
        <p:spPr>
          <a:xfrm>
            <a:off x="467544" y="1942409"/>
            <a:ext cx="33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Monta </a:t>
            </a:r>
            <a:r>
              <a:rPr lang="fi-FI" sz="1800" dirty="0" smtClean="0">
                <a:solidFill>
                  <a:srgbClr val="FF0000"/>
                </a:solidFill>
              </a:rPr>
              <a:t>ohjaajaa, vajaat resurssit</a:t>
            </a:r>
            <a:endParaRPr lang="fi-FI" sz="1800" dirty="0">
              <a:solidFill>
                <a:srgbClr val="FF0000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95536" y="2821458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Puutteellinen toteutus, yllätykset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35496" y="3786053"/>
            <a:ext cx="388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Välillinen, monimutkainen vaikutus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151968" y="1420884"/>
            <a:ext cx="395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Yleiset, hämärät, julkilausumattomat</a:t>
            </a:r>
          </a:p>
          <a:p>
            <a:r>
              <a:rPr lang="fi-FI" sz="1800" dirty="0">
                <a:solidFill>
                  <a:srgbClr val="FF0000"/>
                </a:solidFill>
              </a:rPr>
              <a:t> tavoitteet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5168858" y="2211231"/>
            <a:ext cx="3272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Vaikutuksettomat, idealistiset </a:t>
            </a:r>
          </a:p>
          <a:p>
            <a:r>
              <a:rPr lang="fi-FI" sz="1800" dirty="0">
                <a:solidFill>
                  <a:srgbClr val="FF0000"/>
                </a:solidFill>
              </a:rPr>
              <a:t>suunnitelmat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5201876" y="4155385"/>
            <a:ext cx="291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Banaalit tai epäluotettavat </a:t>
            </a:r>
          </a:p>
          <a:p>
            <a:r>
              <a:rPr lang="fi-FI" sz="1800" dirty="0">
                <a:solidFill>
                  <a:srgbClr val="FF0000"/>
                </a:solidFill>
              </a:rPr>
              <a:t>indikaattorit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5170645" y="3176002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Puutteellinen dokumentaatio ja</a:t>
            </a:r>
          </a:p>
          <a:p>
            <a:r>
              <a:rPr lang="fi-FI" sz="1800" dirty="0">
                <a:solidFill>
                  <a:srgbClr val="FF0000"/>
                </a:solidFill>
              </a:rPr>
              <a:t>muu seuranta</a:t>
            </a:r>
          </a:p>
        </p:txBody>
      </p:sp>
    </p:spTree>
    <p:extLst>
      <p:ext uri="{BB962C8B-B14F-4D97-AF65-F5344CB8AC3E}">
        <p14:creationId xmlns:p14="http://schemas.microsoft.com/office/powerpoint/2010/main" val="15413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14" grpId="0" animBg="1"/>
      <p:bldP spid="16" grpId="0"/>
      <p:bldP spid="17" grpId="0"/>
      <p:bldP spid="18" grpId="0"/>
      <p:bldP spid="4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8" name="Pilvi 7"/>
          <p:cNvSpPr/>
          <p:nvPr/>
        </p:nvSpPr>
        <p:spPr>
          <a:xfrm>
            <a:off x="611560" y="1229405"/>
            <a:ext cx="7920880" cy="4220383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1835696" y="2065412"/>
            <a:ext cx="51935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Ihmisoikeuspolitiikan </a:t>
            </a:r>
            <a:r>
              <a:rPr lang="fi-FI" sz="2400" b="1" dirty="0">
                <a:solidFill>
                  <a:schemeClr val="bg1"/>
                </a:solidFill>
                <a:latin typeface="Arial" charset="0"/>
                <a:ea typeface="Arial" charset="0"/>
              </a:rPr>
              <a:t>seurantaan ei tule käyttää mitä tahansa indikaattoreita </a:t>
            </a:r>
            <a:r>
              <a:rPr lang="fi-FI" sz="2400" b="1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vaan sellaisia, joilla on </a:t>
            </a:r>
            <a:r>
              <a:rPr lang="fi-FI" sz="2400" b="1" dirty="0">
                <a:solidFill>
                  <a:schemeClr val="bg1"/>
                </a:solidFill>
                <a:latin typeface="Arial" charset="0"/>
                <a:ea typeface="Arial" charset="0"/>
              </a:rPr>
              <a:t>kiinteä </a:t>
            </a:r>
            <a:r>
              <a:rPr lang="fi-FI" sz="2400" b="1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sidos oikeusjärjestykseen </a:t>
            </a:r>
            <a:r>
              <a:rPr lang="fi-FI" sz="2400" b="1" dirty="0">
                <a:solidFill>
                  <a:schemeClr val="bg1"/>
                </a:solidFill>
                <a:latin typeface="Arial" charset="0"/>
                <a:ea typeface="Arial" charset="0"/>
              </a:rPr>
              <a:t>eli oikeusperusteisia indikaattoreita.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6905"/>
            <a:ext cx="9144000" cy="952500"/>
          </a:xfrm>
        </p:spPr>
        <p:txBody>
          <a:bodyPr>
            <a:noAutofit/>
          </a:bodyPr>
          <a:lstStyle/>
          <a:p>
            <a:pPr algn="ctr"/>
            <a:r>
              <a:rPr lang="fi-FI" sz="2400" dirty="0" smtClean="0">
                <a:solidFill>
                  <a:schemeClr val="tx2"/>
                </a:solidFill>
                <a:latin typeface="+mn-lt"/>
              </a:rPr>
              <a:t>Miten vammaisten oikeuksien toteuttamista pitäisi mitata?</a:t>
            </a:r>
            <a:endParaRPr lang="fi-FI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9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233"/>
            <a:ext cx="7530413" cy="472447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2"/>
                </a:solidFill>
                <a:latin typeface="+mn-lt"/>
              </a:rPr>
              <a:t>1. askel: vammaisten oikeuksien kokonaisvaltainen hahmottaminen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369335"/>
            <a:ext cx="8352926" cy="840093"/>
          </a:xfrm>
        </p:spPr>
        <p:txBody>
          <a:bodyPr/>
          <a:lstStyle/>
          <a:p>
            <a:pPr algn="just"/>
            <a:r>
              <a:rPr lang="fi-FI" dirty="0">
                <a:solidFill>
                  <a:schemeClr val="tx2"/>
                </a:solidFill>
              </a:rPr>
              <a:t>Tarkasteltavat oikeudet hahmotetaan kokonaisuutena, jossa yhdistyvät sisällöllinen, muodollinen ja kamppailuja painottava ihmisoikeuskäsitys</a:t>
            </a:r>
            <a:endParaRPr lang="fi-FI" dirty="0"/>
          </a:p>
          <a:p>
            <a:pPr lvl="1"/>
            <a:endParaRPr lang="fi-FI" sz="1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2569468"/>
            <a:ext cx="6858000" cy="952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400" dirty="0">
                <a:solidFill>
                  <a:schemeClr val="tx2"/>
                </a:solidFill>
                <a:latin typeface="+mn-lt"/>
              </a:rPr>
              <a:t>2. askel: kokonaisvaltaisesti hahmotettu oikeuskehikko puretaan toimintastandardeiksi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3" y="3577580"/>
            <a:ext cx="8352927" cy="1071336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i-FI" sz="2000" dirty="0">
                <a:solidFill>
                  <a:schemeClr val="tx2"/>
                </a:solidFill>
                <a:latin typeface="+mn-lt"/>
              </a:rPr>
              <a:t>Toimintastandardi kertoo mitä oikeus velvoittaa tekemään. Sen  hahmottaminen vaatii tuekseen oikeudellisten velvoitteiden kytkemistä niihin yhteiskuntapoliittisiin rakenteisiin, joiden puitteissa oikeudellisten velvoitteiden kuvaamat asiaintilat voidaan tosiasiassa saavuttaa. </a:t>
            </a:r>
          </a:p>
        </p:txBody>
      </p:sp>
    </p:spTree>
    <p:extLst>
      <p:ext uri="{BB962C8B-B14F-4D97-AF65-F5344CB8AC3E}">
        <p14:creationId xmlns:p14="http://schemas.microsoft.com/office/powerpoint/2010/main" val="13058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8431"/>
            <a:ext cx="8496944" cy="952500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3. askel: rakenne-, prosessi- ja lopputulosindikaattorien rakentaminen toimintastandardien pohjalta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51972"/>
            <a:ext cx="8064896" cy="3651623"/>
          </a:xfrm>
        </p:spPr>
        <p:txBody>
          <a:bodyPr/>
          <a:lstStyle/>
          <a:p>
            <a:pPr algn="just"/>
            <a:r>
              <a:rPr lang="fi-FI" dirty="0">
                <a:solidFill>
                  <a:schemeClr val="tx2"/>
                </a:solidFill>
              </a:rPr>
              <a:t>Toimintastandardit kiinnitetään rakenne-, prosessi- ja lopputulosindikaattoreihin. Se mitä indikaattoreita toimintastandardeihin loppujen lopuksi kiinnitetään on puhtaasti tilannesidonnainen valinta, jota ohjaa käytettävät tietolähteet.</a:t>
            </a:r>
            <a:endParaRPr lang="fi-FI" dirty="0"/>
          </a:p>
          <a:p>
            <a:endParaRPr lang="fi-FI" sz="1667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90479"/>
              </p:ext>
            </p:extLst>
          </p:nvPr>
        </p:nvGraphicFramePr>
        <p:xfrm>
          <a:off x="395536" y="2929508"/>
          <a:ext cx="8280920" cy="2520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80920"/>
              </a:tblGrid>
              <a:tr h="802424">
                <a:tc>
                  <a:txBody>
                    <a:bodyPr/>
                    <a:lstStyle/>
                    <a:p>
                      <a:r>
                        <a:rPr lang="fi-FI" sz="1700" b="1" dirty="0" smtClean="0">
                          <a:solidFill>
                            <a:schemeClr val="tx1"/>
                          </a:solidFill>
                        </a:rPr>
                        <a:t>Rakenneindikaattorit kuvaavat sitoutumista oikeuksiin:</a:t>
                      </a:r>
                    </a:p>
                    <a:p>
                      <a:pPr lvl="1"/>
                      <a:r>
                        <a:rPr lang="fi-FI" sz="1500" b="0" dirty="0" smtClean="0">
                          <a:solidFill>
                            <a:schemeClr val="tx1"/>
                          </a:solidFill>
                        </a:rPr>
                        <a:t>Sopimusratifioinnit, lainsäädännön ja sen toimeenpanorakenteiden oikeusyhteensopivuus (lainopillisesti analysoituna)</a:t>
                      </a:r>
                    </a:p>
                  </a:txBody>
                  <a:tcPr marL="76200" marR="76200" marT="38100" marB="38100"/>
                </a:tc>
              </a:tr>
              <a:tr h="587496">
                <a:tc>
                  <a:txBody>
                    <a:bodyPr/>
                    <a:lstStyle/>
                    <a:p>
                      <a:r>
                        <a:rPr lang="fi-FI" sz="1700" b="1" dirty="0" smtClean="0">
                          <a:solidFill>
                            <a:schemeClr val="tx2"/>
                          </a:solidFill>
                        </a:rPr>
                        <a:t>Prosessi-indikaattorit kuvaavat ihmisoikeuksien toteuttamistoimia:</a:t>
                      </a:r>
                    </a:p>
                    <a:p>
                      <a:pPr lvl="1"/>
                      <a:r>
                        <a:rPr lang="fi-FI" sz="1500" dirty="0" smtClean="0">
                          <a:solidFill>
                            <a:schemeClr val="tx2"/>
                          </a:solidFill>
                        </a:rPr>
                        <a:t>Julkisen vallan tosiasiallinen toiminta, budjetit, oikeussuojan tehokkuus</a:t>
                      </a:r>
                    </a:p>
                  </a:txBody>
                  <a:tcPr marL="76200" marR="76200" marT="38100" marB="38100"/>
                </a:tc>
              </a:tr>
              <a:tr h="1130360">
                <a:tc>
                  <a:txBody>
                    <a:bodyPr/>
                    <a:lstStyle/>
                    <a:p>
                      <a:r>
                        <a:rPr lang="fi-FI" sz="1700" b="1" dirty="0" smtClean="0">
                          <a:solidFill>
                            <a:schemeClr val="tx2"/>
                          </a:solidFill>
                        </a:rPr>
                        <a:t>Lopputulosindikaattorit kuvaat ihmisoikeuksien toteutumista arjessa:</a:t>
                      </a:r>
                    </a:p>
                    <a:p>
                      <a:pPr lvl="1"/>
                      <a:r>
                        <a:rPr lang="fi-FI" sz="1500" dirty="0" smtClean="0">
                          <a:solidFill>
                            <a:schemeClr val="tx2"/>
                          </a:solidFill>
                        </a:rPr>
                        <a:t>Julkisen vallan toimien todelliset vaikutukset, ihmisten tietoisuus oikeuksista ja kokemus niiden toteutumisesta, oikeudenloukkausten esiintyminen</a:t>
                      </a: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0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4813"/>
            <a:ext cx="8424936" cy="952500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4. askel: indikaattorikehikon soveltaminen eli indikaattoritarkastelun suorittaminen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1114"/>
            <a:ext cx="8424936" cy="1140126"/>
          </a:xfrm>
        </p:spPr>
        <p:txBody>
          <a:bodyPr/>
          <a:lstStyle/>
          <a:p>
            <a:pPr algn="just"/>
            <a:r>
              <a:rPr lang="fi-FI" dirty="0">
                <a:solidFill>
                  <a:schemeClr val="tx2"/>
                </a:solidFill>
              </a:rPr>
              <a:t>Indikaattorikehikkoa käytettäessä oikeuksien toteutumista tarkastellaan eri tekijöiden kuten iän, sukupuolen, etnisen taustan tai muun syyn perusteella luokitellen.</a:t>
            </a:r>
          </a:p>
          <a:p>
            <a:endParaRPr lang="fi-FI" sz="1667" dirty="0">
              <a:solidFill>
                <a:schemeClr val="tx2"/>
              </a:solidFill>
            </a:endParaRPr>
          </a:p>
          <a:p>
            <a:endParaRPr lang="fi-FI" sz="1667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020" y="2117135"/>
            <a:ext cx="7150946" cy="952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400" dirty="0">
                <a:solidFill>
                  <a:schemeClr val="tx2"/>
                </a:solidFill>
                <a:latin typeface="+mn-lt"/>
              </a:rPr>
              <a:t>5. askel: indikaattoritiedon hyödyntäminen politiikkatoimien suuntaamisessa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20" y="3069635"/>
            <a:ext cx="8428444" cy="2271469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15788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i-FI" sz="2000" dirty="0">
                <a:solidFill>
                  <a:schemeClr val="tx2"/>
                </a:solidFill>
                <a:latin typeface="+mn-lt"/>
              </a:rPr>
              <a:t>Kun ihmisoikeusindikaattoritarkastelu on suoritettu, havainnot raportoidaan. Raporttiin voi sisältyä toimenpide-ehdotuksia ihmisoikeuspolitiikan suuntaamiseksi ja kehittämiseksi taikka sitten raportti voi toimia pohjana toimenpide-ehdotusten </a:t>
            </a:r>
            <a:r>
              <a:rPr lang="fi-FI" sz="2000" dirty="0" smtClean="0">
                <a:solidFill>
                  <a:schemeClr val="tx2"/>
                </a:solidFill>
                <a:latin typeface="+mn-lt"/>
              </a:rPr>
              <a:t>muodostamiselle. Ihmisoikeusindikaattorit </a:t>
            </a:r>
            <a:r>
              <a:rPr lang="fi-FI" sz="2000" dirty="0">
                <a:solidFill>
                  <a:schemeClr val="tx2"/>
                </a:solidFill>
                <a:latin typeface="+mn-lt"/>
              </a:rPr>
              <a:t>ovat työkaluja, joita ei kannata liiaksi teoretisoida ja hioa kirjoituspöydällä. </a:t>
            </a:r>
          </a:p>
        </p:txBody>
      </p:sp>
    </p:spTree>
    <p:extLst>
      <p:ext uri="{BB962C8B-B14F-4D97-AF65-F5344CB8AC3E}">
        <p14:creationId xmlns:p14="http://schemas.microsoft.com/office/powerpoint/2010/main" val="16660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ASIOITA MEIDÄN TULISI TARKASTELLA?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2.2.2017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Esityksen nimi / Tekijä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7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00127"/>
            <a:ext cx="2159000" cy="281516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973" y="2236627"/>
            <a:ext cx="2106083" cy="287866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406" y="2341634"/>
            <a:ext cx="2084917" cy="2772833"/>
          </a:xfrm>
          <a:prstGeom prst="rect">
            <a:avLst/>
          </a:prstGeom>
        </p:spPr>
      </p:pic>
      <p:sp>
        <p:nvSpPr>
          <p:cNvPr id="14" name="Nuoli oikealle 13"/>
          <p:cNvSpPr/>
          <p:nvPr/>
        </p:nvSpPr>
        <p:spPr>
          <a:xfrm>
            <a:off x="395536" y="5222625"/>
            <a:ext cx="6960773" cy="31271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67"/>
          </a:p>
        </p:txBody>
      </p:sp>
      <p:sp>
        <p:nvSpPr>
          <p:cNvPr id="24" name="Tekstiruutu 23"/>
          <p:cNvSpPr txBox="1"/>
          <p:nvPr/>
        </p:nvSpPr>
        <p:spPr>
          <a:xfrm>
            <a:off x="2963883" y="1201316"/>
            <a:ext cx="2106083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7" dirty="0">
                <a:solidFill>
                  <a:schemeClr val="tx2"/>
                </a:solidFill>
              </a:rPr>
              <a:t>Tosiasiallisen yhdenvertaisuuden toteuttaminen </a:t>
            </a:r>
            <a:r>
              <a:rPr lang="fi-FI" sz="1667" b="1" dirty="0">
                <a:solidFill>
                  <a:schemeClr val="tx2"/>
                </a:solidFill>
              </a:rPr>
              <a:t>kompensaatioilla.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376089" y="697260"/>
            <a:ext cx="2220247" cy="163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7" dirty="0">
                <a:solidFill>
                  <a:schemeClr val="tx2"/>
                </a:solidFill>
              </a:rPr>
              <a:t>Tosiasiallisen yhdenvertaisuuden toteuttaminen </a:t>
            </a:r>
            <a:r>
              <a:rPr lang="fi-FI" sz="1667" b="1" dirty="0">
                <a:solidFill>
                  <a:schemeClr val="tx2"/>
                </a:solidFill>
              </a:rPr>
              <a:t>eriarvoisuutta luovia </a:t>
            </a:r>
            <a:r>
              <a:rPr lang="fi-FI" sz="1667" b="1">
                <a:solidFill>
                  <a:schemeClr val="tx2"/>
                </a:solidFill>
              </a:rPr>
              <a:t>rakenteita purkamalla.</a:t>
            </a:r>
            <a:endParaRPr lang="fi-FI" sz="1667" b="1" dirty="0">
              <a:solidFill>
                <a:schemeClr val="tx2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63964" y="1705372"/>
            <a:ext cx="2442243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7" dirty="0">
                <a:solidFill>
                  <a:schemeClr val="tx2"/>
                </a:solidFill>
              </a:rPr>
              <a:t>Sosiaalisesti rakentunut </a:t>
            </a:r>
            <a:r>
              <a:rPr lang="fi-FI" sz="1667" b="1" dirty="0">
                <a:solidFill>
                  <a:schemeClr val="tx2"/>
                </a:solidFill>
              </a:rPr>
              <a:t>eriarvoisuus.</a:t>
            </a:r>
          </a:p>
        </p:txBody>
      </p:sp>
    </p:spTree>
    <p:extLst>
      <p:ext uri="{BB962C8B-B14F-4D97-AF65-F5344CB8AC3E}">
        <p14:creationId xmlns:p14="http://schemas.microsoft.com/office/powerpoint/2010/main" val="2946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F Aloi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EF Välilehdet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EF Lope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uef_basic_laajamalli-3</Template>
  <TotalTime>1431</TotalTime>
  <Words>556</Words>
  <Application>Microsoft Office PowerPoint</Application>
  <PresentationFormat>Näytössä katseltava esitys (16:10)</PresentationFormat>
  <Paragraphs>65</Paragraphs>
  <Slides>13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UEF Aloitus</vt:lpstr>
      <vt:lpstr>UEF Basic</vt:lpstr>
      <vt:lpstr>UEF Välilehdet</vt:lpstr>
      <vt:lpstr>UEF Lopetus</vt:lpstr>
      <vt:lpstr>PowerPoint-esitys</vt:lpstr>
      <vt:lpstr>POLITIIKKATOIMIEN VAIKUTTAVUUDEN MITTAAMINEN  ON EPÄMÄÄRÄISTÄ JA MITTAREIDEN ARVO MÄÄRITTYY YKSIN NIIDEN KÄYTÖSSÄ</vt:lpstr>
      <vt:lpstr> </vt:lpstr>
      <vt:lpstr>Miten vammaisten oikeuksien toteuttamista pitäisi mitata?</vt:lpstr>
      <vt:lpstr>1. askel: vammaisten oikeuksien kokonaisvaltainen hahmottaminen</vt:lpstr>
      <vt:lpstr>3. askel: rakenne-, prosessi- ja lopputulosindikaattorien rakentaminen toimintastandardien pohjalta</vt:lpstr>
      <vt:lpstr>4. askel: indikaattorikehikon soveltaminen eli indikaattoritarkastelun suorittaminen</vt:lpstr>
      <vt:lpstr>MITÄ ASIOITA MEIDÄN TULISI TARKASTELLA?</vt:lpstr>
      <vt:lpstr>PowerPoint-esitys</vt:lpstr>
      <vt:lpstr>Keskeinen rakenteellinen ihmisoikeusongelma 1: avointen työmarkkinoiden työn ulkopuolelle jäänti</vt:lpstr>
      <vt:lpstr>Keskeinen rakenteellinen ihmisoikeusongelma 2: objektivoiva ja heikot laiminlyövä palvelukulttuuri</vt:lpstr>
      <vt:lpstr>Keskeinen rakenteellinen ihmisoikeusongelma 3: vammaisten keskinäisen eriarvoisuuden kasvu</vt:lpstr>
      <vt:lpstr>PowerPoint-esitys</vt:lpstr>
    </vt:vector>
  </TitlesOfParts>
  <Manager>HAHMO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Itä-Suomen yliopisto – tulevaisuuden yliopisto ajassa</dc:title>
  <dc:creator>vuorre</dc:creator>
  <cp:lastModifiedBy>stmthof</cp:lastModifiedBy>
  <cp:revision>148</cp:revision>
  <dcterms:created xsi:type="dcterms:W3CDTF">2009-06-01T07:11:23Z</dcterms:created>
  <dcterms:modified xsi:type="dcterms:W3CDTF">2017-02-02T05:58:55Z</dcterms:modified>
</cp:coreProperties>
</file>