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321" r:id="rId3"/>
    <p:sldId id="394" r:id="rId4"/>
    <p:sldId id="395" r:id="rId5"/>
    <p:sldId id="396" r:id="rId6"/>
    <p:sldId id="397" r:id="rId7"/>
    <p:sldId id="398" r:id="rId8"/>
    <p:sldId id="399" r:id="rId9"/>
    <p:sldId id="401" r:id="rId10"/>
    <p:sldId id="406" r:id="rId11"/>
    <p:sldId id="402" r:id="rId12"/>
    <p:sldId id="403" r:id="rId13"/>
    <p:sldId id="404" r:id="rId14"/>
    <p:sldId id="405" r:id="rId15"/>
  </p:sldIdLst>
  <p:sldSz cx="12192000" cy="6858000"/>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25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6275FDB-C858-48BB-94B4-4A701F5AF772}" type="datetimeFigureOut">
              <a:rPr lang="fi-FI" smtClean="0"/>
              <a:t>12.2.2017</a:t>
            </a:fld>
            <a:endParaRPr lang="fi-FI"/>
          </a:p>
        </p:txBody>
      </p:sp>
      <p:sp>
        <p:nvSpPr>
          <p:cNvPr id="4" name="Alatunnisteen paikkamerkki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B2939F97-D6CD-457A-ADAB-6072271DB41D}" type="slidenum">
              <a:rPr lang="fi-FI" smtClean="0"/>
              <a:t>‹#›</a:t>
            </a:fld>
            <a:endParaRPr lang="fi-FI"/>
          </a:p>
        </p:txBody>
      </p:sp>
    </p:spTree>
    <p:extLst>
      <p:ext uri="{BB962C8B-B14F-4D97-AF65-F5344CB8AC3E}">
        <p14:creationId xmlns:p14="http://schemas.microsoft.com/office/powerpoint/2010/main" val="3196363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D03CA9B-06D2-47D6-8472-8DD79518F91B}" type="datetimeFigureOut">
              <a:rPr lang="fi-FI" smtClean="0"/>
              <a:t>12.2.2017</a:t>
            </a:fld>
            <a:endParaRPr lang="fi-FI"/>
          </a:p>
        </p:txBody>
      </p:sp>
      <p:sp>
        <p:nvSpPr>
          <p:cNvPr id="4" name="Dian kuvan paikkamerkki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ECF2095-11EE-4DE5-B9F7-B414E0E974F5}" type="slidenum">
              <a:rPr lang="fi-FI" smtClean="0"/>
              <a:t>‹#›</a:t>
            </a:fld>
            <a:endParaRPr lang="fi-FI"/>
          </a:p>
        </p:txBody>
      </p:sp>
    </p:spTree>
    <p:extLst>
      <p:ext uri="{BB962C8B-B14F-4D97-AF65-F5344CB8AC3E}">
        <p14:creationId xmlns:p14="http://schemas.microsoft.com/office/powerpoint/2010/main" val="530512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ECF2095-11EE-4DE5-B9F7-B414E0E974F5}" type="slidenum">
              <a:rPr lang="fi-FI" smtClean="0"/>
              <a:t>1</a:t>
            </a:fld>
            <a:endParaRPr lang="fi-FI"/>
          </a:p>
        </p:txBody>
      </p:sp>
    </p:spTree>
    <p:extLst>
      <p:ext uri="{BB962C8B-B14F-4D97-AF65-F5344CB8AC3E}">
        <p14:creationId xmlns:p14="http://schemas.microsoft.com/office/powerpoint/2010/main" val="1286440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8ACD87D-6ACD-4608-8C63-B5B120F541CF}" type="datetimeFigureOut">
              <a:rPr lang="fi-FI" smtClean="0"/>
              <a:t>12.2.2017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413505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8ACD87D-6ACD-4608-8C63-B5B120F541CF}" type="datetimeFigureOut">
              <a:rPr lang="fi-FI" smtClean="0"/>
              <a:t>12.2.2017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139099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8ACD87D-6ACD-4608-8C63-B5B120F541CF}" type="datetimeFigureOut">
              <a:rPr lang="fi-FI" smtClean="0"/>
              <a:t>12.2.2017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9957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8ACD87D-6ACD-4608-8C63-B5B120F541CF}" type="datetimeFigureOut">
              <a:rPr lang="fi-FI" smtClean="0"/>
              <a:t>12.2.2017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112694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C8ACD87D-6ACD-4608-8C63-B5B120F541CF}" type="datetimeFigureOut">
              <a:rPr lang="fi-FI" smtClean="0"/>
              <a:t>12.2.2017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272737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8ACD87D-6ACD-4608-8C63-B5B120F541CF}" type="datetimeFigureOut">
              <a:rPr lang="fi-FI" smtClean="0"/>
              <a:t>12.2.2017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191407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8ACD87D-6ACD-4608-8C63-B5B120F541CF}" type="datetimeFigureOut">
              <a:rPr lang="fi-FI" smtClean="0"/>
              <a:t>12.2.2017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389537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8ACD87D-6ACD-4608-8C63-B5B120F541CF}" type="datetimeFigureOut">
              <a:rPr lang="fi-FI" smtClean="0"/>
              <a:t>12.2.2017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238097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8ACD87D-6ACD-4608-8C63-B5B120F541CF}" type="datetimeFigureOut">
              <a:rPr lang="fi-FI" smtClean="0"/>
              <a:t>12.2.2017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2109078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8ACD87D-6ACD-4608-8C63-B5B120F541CF}" type="datetimeFigureOut">
              <a:rPr lang="fi-FI" smtClean="0"/>
              <a:t>12.2.2017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170489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8ACD87D-6ACD-4608-8C63-B5B120F541CF}" type="datetimeFigureOut">
              <a:rPr lang="fi-FI" smtClean="0"/>
              <a:t>12.2.2017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9E2AEB1-0A14-4E8B-B6B5-19B4BE125CAD}" type="slidenum">
              <a:rPr lang="fi-FI" smtClean="0"/>
              <a:t>‹#›</a:t>
            </a:fld>
            <a:endParaRPr lang="fi-FI"/>
          </a:p>
        </p:txBody>
      </p:sp>
    </p:spTree>
    <p:extLst>
      <p:ext uri="{BB962C8B-B14F-4D97-AF65-F5344CB8AC3E}">
        <p14:creationId xmlns:p14="http://schemas.microsoft.com/office/powerpoint/2010/main" val="62626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CD87D-6ACD-4608-8C63-B5B120F541CF}" type="datetimeFigureOut">
              <a:rPr lang="fi-FI" smtClean="0"/>
              <a:t>12.2.2017</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2AEB1-0A14-4E8B-B6B5-19B4BE125CAD}" type="slidenum">
              <a:rPr lang="fi-FI" smtClean="0"/>
              <a:t>‹#›</a:t>
            </a:fld>
            <a:endParaRPr lang="fi-FI"/>
          </a:p>
        </p:txBody>
      </p:sp>
    </p:spTree>
    <p:extLst>
      <p:ext uri="{BB962C8B-B14F-4D97-AF65-F5344CB8AC3E}">
        <p14:creationId xmlns:p14="http://schemas.microsoft.com/office/powerpoint/2010/main" val="11780031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52385" y="644769"/>
            <a:ext cx="9685953" cy="2672862"/>
          </a:xfrm>
        </p:spPr>
        <p:txBody>
          <a:bodyPr>
            <a:normAutofit fontScale="90000"/>
          </a:bodyPr>
          <a:lstStyle/>
          <a:p>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dirty="0" smtClean="0"/>
              <a:t/>
            </a:r>
            <a:br>
              <a:rPr lang="fi-FI" dirty="0" smtClean="0"/>
            </a:br>
            <a:r>
              <a:rPr lang="fi-FI" b="1" dirty="0" smtClean="0"/>
              <a:t>Mitä sopimuksen valinnainen pöytäkirja tarkoittaa käytännössä</a:t>
            </a:r>
            <a:endParaRPr lang="fi-FI" dirty="0"/>
          </a:p>
        </p:txBody>
      </p:sp>
      <p:sp>
        <p:nvSpPr>
          <p:cNvPr id="3" name="Alaotsikko 2"/>
          <p:cNvSpPr>
            <a:spLocks noGrp="1"/>
          </p:cNvSpPr>
          <p:nvPr>
            <p:ph type="subTitle" idx="1"/>
          </p:nvPr>
        </p:nvSpPr>
        <p:spPr>
          <a:xfrm>
            <a:off x="1524000" y="3716214"/>
            <a:ext cx="9144000" cy="1957755"/>
          </a:xfrm>
        </p:spPr>
        <p:txBody>
          <a:bodyPr>
            <a:normAutofit/>
          </a:bodyPr>
          <a:lstStyle/>
          <a:p>
            <a:endParaRPr lang="fi-FI" dirty="0" smtClean="0"/>
          </a:p>
          <a:p>
            <a:r>
              <a:rPr lang="fi-FI" dirty="0" smtClean="0"/>
              <a:t>2.2.2017</a:t>
            </a:r>
          </a:p>
          <a:p>
            <a:r>
              <a:rPr lang="fi-FI" dirty="0" smtClean="0"/>
              <a:t>Liisa Murto</a:t>
            </a:r>
          </a:p>
          <a:p>
            <a:r>
              <a:rPr lang="fi-FI" dirty="0" smtClean="0"/>
              <a:t>Ihmisoikeuslakimies, Kynnys ry</a:t>
            </a:r>
            <a:endParaRPr lang="fi-FI" dirty="0"/>
          </a:p>
        </p:txBody>
      </p:sp>
      <p:pic>
        <p:nvPicPr>
          <p:cNvPr id="4" name="Kuva 1" descr="Patterinhaan sivuapteekki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121837"/>
            <a:ext cx="1799968" cy="334507"/>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2"/>
          <p:cNvSpPr>
            <a:spLocks/>
          </p:cNvSpPr>
          <p:nvPr/>
        </p:nvSpPr>
        <p:spPr bwMode="auto">
          <a:xfrm>
            <a:off x="152400" y="252841"/>
            <a:ext cx="11899557" cy="228116"/>
          </a:xfrm>
          <a:custGeom>
            <a:avLst/>
            <a:gdLst>
              <a:gd name="T0" fmla="*/ 0 w 9720"/>
              <a:gd name="T1" fmla="*/ 180 h 180"/>
              <a:gd name="T2" fmla="*/ 8100 w 9720"/>
              <a:gd name="T3" fmla="*/ 180 h 180"/>
              <a:gd name="T4" fmla="*/ 8100 w 9720"/>
              <a:gd name="T5" fmla="*/ 0 h 180"/>
              <a:gd name="T6" fmla="*/ 9720 w 9720"/>
              <a:gd name="T7" fmla="*/ 0 h 180"/>
            </a:gdLst>
            <a:ahLst/>
            <a:cxnLst>
              <a:cxn ang="0">
                <a:pos x="T0" y="T1"/>
              </a:cxn>
              <a:cxn ang="0">
                <a:pos x="T2" y="T3"/>
              </a:cxn>
              <a:cxn ang="0">
                <a:pos x="T4" y="T5"/>
              </a:cxn>
              <a:cxn ang="0">
                <a:pos x="T6" y="T7"/>
              </a:cxn>
            </a:cxnLst>
            <a:rect l="0" t="0" r="r" b="b"/>
            <a:pathLst>
              <a:path w="9720" h="180">
                <a:moveTo>
                  <a:pt x="0" y="180"/>
                </a:moveTo>
                <a:lnTo>
                  <a:pt x="8100" y="180"/>
                </a:lnTo>
                <a:lnTo>
                  <a:pt x="8100" y="0"/>
                </a:lnTo>
                <a:lnTo>
                  <a:pt x="9720" y="0"/>
                </a:ln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i-FI"/>
          </a:p>
        </p:txBody>
      </p:sp>
      <p:pic>
        <p:nvPicPr>
          <p:cNvPr id="6" name="Kuva 2" descr="MCBD10289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179035"/>
            <a:ext cx="11899557" cy="1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466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Tutkintamenettely</a:t>
            </a:r>
            <a:endParaRPr lang="fi-FI" dirty="0"/>
          </a:p>
        </p:txBody>
      </p:sp>
      <p:sp>
        <p:nvSpPr>
          <p:cNvPr id="3" name="Sisällön paikkamerkki 2"/>
          <p:cNvSpPr>
            <a:spLocks noGrp="1"/>
          </p:cNvSpPr>
          <p:nvPr>
            <p:ph idx="1"/>
          </p:nvPr>
        </p:nvSpPr>
        <p:spPr/>
        <p:txBody>
          <a:bodyPr>
            <a:normAutofit lnSpcReduction="10000"/>
          </a:bodyPr>
          <a:lstStyle/>
          <a:p>
            <a:r>
              <a:rPr lang="fi-FI" dirty="0" smtClean="0"/>
              <a:t>Komitealla luotettava tieto vakavasta tai järjestelmällisestä oikeuksien loukkauksesta</a:t>
            </a:r>
          </a:p>
          <a:p>
            <a:r>
              <a:rPr lang="fi-FI" dirty="0" smtClean="0"/>
              <a:t>Komitea tekee yhteistyötä sopimusvaltion kanssa</a:t>
            </a:r>
          </a:p>
          <a:p>
            <a:r>
              <a:rPr lang="fi-FI" dirty="0" smtClean="0"/>
              <a:t>Komitea nimeää yhden tai useamman jäsenistään suorittamaan tutkinnan ja raportoinnin (vierailu tutkittavassa kohteessa)</a:t>
            </a:r>
          </a:p>
          <a:p>
            <a:r>
              <a:rPr lang="fi-FI" dirty="0"/>
              <a:t>Komitea toimittaa tutkinnan tulokset huomautuksineen ja </a:t>
            </a:r>
            <a:r>
              <a:rPr lang="fi-FI" dirty="0" smtClean="0"/>
              <a:t>suosituksineen </a:t>
            </a:r>
            <a:r>
              <a:rPr lang="fi-FI" dirty="0"/>
              <a:t>valtiolle</a:t>
            </a:r>
          </a:p>
          <a:p>
            <a:r>
              <a:rPr lang="fi-FI" dirty="0" smtClean="0"/>
              <a:t>Valtion on ilmoitettava komitealle huomionsa 6 kk kuluessa</a:t>
            </a:r>
          </a:p>
          <a:p>
            <a:r>
              <a:rPr lang="fi-FI" dirty="0" smtClean="0"/>
              <a:t>Komitea voi kehottaa valtiota raportoimaan suoritetuista toimenpiteistä määräaikaisraportoinnin yhteydessä</a:t>
            </a:r>
          </a:p>
          <a:p>
            <a:endParaRPr lang="fi-FI" dirty="0"/>
          </a:p>
        </p:txBody>
      </p:sp>
    </p:spTree>
    <p:extLst>
      <p:ext uri="{BB962C8B-B14F-4D97-AF65-F5344CB8AC3E}">
        <p14:creationId xmlns:p14="http://schemas.microsoft.com/office/powerpoint/2010/main" val="1463561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1487121"/>
          </a:xfrm>
        </p:spPr>
        <p:txBody>
          <a:bodyPr>
            <a:noAutofit/>
          </a:bodyPr>
          <a:lstStyle/>
          <a:p>
            <a:pPr algn="ctr"/>
            <a:r>
              <a:rPr lang="fi-FI" sz="2800" dirty="0"/>
              <a:t/>
            </a:r>
            <a:br>
              <a:rPr lang="fi-FI" sz="2800" dirty="0"/>
            </a:br>
            <a:r>
              <a:rPr lang="fi-FI" sz="2800" dirty="0"/>
              <a:t>CRPD -KOMITEAN OIKEUSKÄYTÄNTÖ</a:t>
            </a:r>
            <a:br>
              <a:rPr lang="fi-FI" sz="2800" dirty="0"/>
            </a:br>
            <a:r>
              <a:rPr lang="fi-FI" sz="2800" dirty="0"/>
              <a:t>H.M. v. Ruotsi (</a:t>
            </a:r>
            <a:r>
              <a:rPr lang="fi-FI" sz="2800" dirty="0" err="1"/>
              <a:t>Communication</a:t>
            </a:r>
            <a:r>
              <a:rPr lang="fi-FI" sz="2800" dirty="0"/>
              <a:t> No. 3/2011, 21.5.2012, CRPD/C/D/3/2011</a:t>
            </a:r>
            <a:r>
              <a:rPr lang="fi-FI" sz="2800" dirty="0" smtClean="0"/>
              <a:t>)</a:t>
            </a:r>
            <a:br>
              <a:rPr lang="fi-FI" sz="2800" dirty="0" smtClean="0"/>
            </a:br>
            <a:r>
              <a:rPr lang="fi-FI" sz="2800" dirty="0" smtClean="0"/>
              <a:t>Kohtuulliset mukautukset</a:t>
            </a:r>
            <a:br>
              <a:rPr lang="fi-FI" sz="2800" dirty="0" smtClean="0"/>
            </a:br>
            <a:endParaRPr lang="fi-FI" sz="2800" dirty="0"/>
          </a:p>
        </p:txBody>
      </p:sp>
      <p:sp>
        <p:nvSpPr>
          <p:cNvPr id="3" name="Sisällön paikkamerkki 2"/>
          <p:cNvSpPr>
            <a:spLocks noGrp="1"/>
          </p:cNvSpPr>
          <p:nvPr>
            <p:ph idx="1"/>
          </p:nvPr>
        </p:nvSpPr>
        <p:spPr>
          <a:xfrm>
            <a:off x="838200" y="1992923"/>
            <a:ext cx="10515600" cy="4184040"/>
          </a:xfrm>
        </p:spPr>
        <p:txBody>
          <a:bodyPr>
            <a:normAutofit fontScale="77500" lnSpcReduction="20000"/>
          </a:bodyPr>
          <a:lstStyle/>
          <a:p>
            <a:r>
              <a:rPr lang="fi-FI" dirty="0"/>
              <a:t>Vammaisen henkilön vesiterapiakuntoutuksen saaminen olisi edellyttänyt poikkeamista maankäyttösuunnitelmasta, jotta hän olisi voinut rakennuttaa tontilleen vesiterapia-altaan.</a:t>
            </a:r>
          </a:p>
          <a:p>
            <a:endParaRPr lang="fi-FI" dirty="0"/>
          </a:p>
          <a:p>
            <a:r>
              <a:rPr lang="fi-FI" dirty="0"/>
              <a:t>Laki salli poikkeamisen.</a:t>
            </a:r>
          </a:p>
          <a:p>
            <a:endParaRPr lang="fi-FI" dirty="0"/>
          </a:p>
          <a:p>
            <a:r>
              <a:rPr lang="fi-FI" dirty="0"/>
              <a:t>Hallinto-oikeus hyväksyi valittajan muutoshakemuksen kunnan viranomaisten kielteisestä päätöksestä, mutta hallinnollinen muutoksenhakutuomioistuin sekä Ruotsin korkein hallinto-oikeus hyväksyivät kunnan viranomaisten kielteisen päätöksen.</a:t>
            </a:r>
          </a:p>
          <a:p>
            <a:endParaRPr lang="fi-FI" dirty="0"/>
          </a:p>
          <a:p>
            <a:r>
              <a:rPr lang="fi-FI" dirty="0"/>
              <a:t>Hylätessään valittajan poikkeuslupa-anomuksen, viranomaiset jättivät huomioon ottamatta asian erityisolosuhteet ja valittajan vammaisuudesta johtuvat erityistarpeet</a:t>
            </a:r>
            <a:r>
              <a:rPr lang="fi-FI" dirty="0" smtClean="0"/>
              <a:t>.</a:t>
            </a:r>
            <a:endParaRPr lang="fi-FI" dirty="0"/>
          </a:p>
        </p:txBody>
      </p:sp>
    </p:spTree>
    <p:extLst>
      <p:ext uri="{BB962C8B-B14F-4D97-AF65-F5344CB8AC3E}">
        <p14:creationId xmlns:p14="http://schemas.microsoft.com/office/powerpoint/2010/main" val="2093534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85000" lnSpcReduction="20000"/>
          </a:bodyPr>
          <a:lstStyle/>
          <a:p>
            <a:r>
              <a:rPr lang="fi-FI" dirty="0"/>
              <a:t>Viranomaiset eivät kyenneet osoittamaan, että poikkeusluvan myöntämisestä olisi aiheutunut suhteetonta tai kohtuutonta rasitetta.</a:t>
            </a:r>
          </a:p>
          <a:p>
            <a:endParaRPr lang="fi-FI" dirty="0"/>
          </a:p>
          <a:p>
            <a:r>
              <a:rPr lang="fi-FI" dirty="0"/>
              <a:t>Poikkeusluvan hylkääminen loukkasi suhteellisuusperiaatetta, ja sen seuraukset olivat vaikutukseltaan syrjiviä sekä vaikuttivat kielteisesti vammaisen henkilön terveydenhoitoon ja kuntoutukseen, joita hänen erityinen terveydentilansa vaati.</a:t>
            </a:r>
          </a:p>
          <a:p>
            <a:endParaRPr lang="fi-FI" dirty="0"/>
          </a:p>
          <a:p>
            <a:r>
              <a:rPr lang="fi-FI" dirty="0"/>
              <a:t>Poikkeusluvan hylkääminen esti hakijan pääsyn vesiterapiaan, joka oli ainoa hänen yhteisössä elämistään ja siihen kuulumistaan tukeva vaihtoehto.</a:t>
            </a:r>
          </a:p>
          <a:p>
            <a:endParaRPr lang="fi-FI" dirty="0"/>
          </a:p>
          <a:p>
            <a:r>
              <a:rPr lang="fi-FI" dirty="0"/>
              <a:t>Komitea totesi sopimuksen 5 (1), 5 (3), 19 (b), 25 ja 26 artiklan loukkauksen, sekä niihin liittyen 3 (b), 3 (d) ja 3 (e)  ja 4 (1) (d) artiklan loukkauksen.</a:t>
            </a:r>
          </a:p>
          <a:p>
            <a:endParaRPr lang="fi-FI" dirty="0"/>
          </a:p>
        </p:txBody>
      </p:sp>
    </p:spTree>
    <p:extLst>
      <p:ext uri="{BB962C8B-B14F-4D97-AF65-F5344CB8AC3E}">
        <p14:creationId xmlns:p14="http://schemas.microsoft.com/office/powerpoint/2010/main" val="4267913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sz="3600" dirty="0"/>
              <a:t>CRPD -KOMITEAN OIKEUSKÄYTÄNTÖ</a:t>
            </a:r>
            <a:br>
              <a:rPr lang="fi-FI" sz="3600" dirty="0"/>
            </a:br>
            <a:r>
              <a:rPr lang="fi-FI" sz="3600" dirty="0"/>
              <a:t>(</a:t>
            </a:r>
            <a:r>
              <a:rPr lang="fi-FI" sz="3600" dirty="0" err="1"/>
              <a:t>Communication</a:t>
            </a:r>
            <a:r>
              <a:rPr lang="fi-FI" sz="3600" dirty="0"/>
              <a:t> No. 1/2010, 23.4.2013) </a:t>
            </a:r>
            <a:r>
              <a:rPr lang="fi-FI" sz="3600" dirty="0" smtClean="0"/>
              <a:t/>
            </a:r>
            <a:br>
              <a:rPr lang="fi-FI" sz="3600" dirty="0" smtClean="0"/>
            </a:br>
            <a:r>
              <a:rPr lang="fi-FI" sz="3600" dirty="0" smtClean="0"/>
              <a:t>Pankkiautomaattien </a:t>
            </a:r>
            <a:r>
              <a:rPr lang="fi-FI" sz="3600" dirty="0"/>
              <a:t>esteettömyys</a:t>
            </a:r>
          </a:p>
        </p:txBody>
      </p:sp>
      <p:sp>
        <p:nvSpPr>
          <p:cNvPr id="3" name="Sisällön paikkamerkki 2"/>
          <p:cNvSpPr>
            <a:spLocks noGrp="1"/>
          </p:cNvSpPr>
          <p:nvPr>
            <p:ph idx="1"/>
          </p:nvPr>
        </p:nvSpPr>
        <p:spPr/>
        <p:txBody>
          <a:bodyPr>
            <a:normAutofit fontScale="77500" lnSpcReduction="20000"/>
          </a:bodyPr>
          <a:lstStyle/>
          <a:p>
            <a:r>
              <a:rPr lang="fi-FI" dirty="0"/>
              <a:t>Yksityisen pankin asiakkaat  eivät voineet käyttää pankkiautomaatteja, koska ne olivat näkövammaisille esteellisiä.</a:t>
            </a:r>
          </a:p>
          <a:p>
            <a:endParaRPr lang="fi-FI" dirty="0"/>
          </a:p>
          <a:p>
            <a:r>
              <a:rPr lang="fi-FI" dirty="0"/>
              <a:t>Valtio ei ollut ryhtynyt riittäviin toimenpiteisiin pankkiautomaattien esteettömyyden aikaansaamiseksi: 9 artiklan 2 b kohdan loukkaus [varmistetaan, että yksityiset tahot, jotka tarjoavat yleisölle avoimia tai tarjottavia tiloja ja palveluja, ottavat huomioon kaikki esteettömyyden ja saavutettavuuden osatekijät vammaisten henkilöiden kannalta]</a:t>
            </a:r>
          </a:p>
          <a:p>
            <a:endParaRPr lang="fi-FI" dirty="0"/>
          </a:p>
          <a:p>
            <a:r>
              <a:rPr lang="fi-FI" dirty="0"/>
              <a:t>Valtio velvoitettiin kehittämään yksityisiä rahalaitoksia varten esteettömyyden minimistandardit näkövammaisia ja muita aistivammaisia varten siten, että lainsäädännössä on konkreetit täytäntöön pantavissa olevat määräaikoihin sidotut kriteerit sille, kuinka yksityiset rahalaitokset muuttavat aiemmin esteelliset pankkipalvelut asteittain esteettömiksi. </a:t>
            </a:r>
          </a:p>
          <a:p>
            <a:r>
              <a:rPr lang="fi-FI" dirty="0"/>
              <a:t>Valtion tulisi myös varmistaa, että kaikki uudet käteisautomaatit ovat esteettömiä. </a:t>
            </a:r>
          </a:p>
          <a:p>
            <a:pPr marL="0" indent="0">
              <a:buNone/>
            </a:pPr>
            <a:endParaRPr lang="fi-FI" dirty="0"/>
          </a:p>
        </p:txBody>
      </p:sp>
    </p:spTree>
    <p:extLst>
      <p:ext uri="{BB962C8B-B14F-4D97-AF65-F5344CB8AC3E}">
        <p14:creationId xmlns:p14="http://schemas.microsoft.com/office/powerpoint/2010/main" val="374337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sz="3200" dirty="0"/>
              <a:t>CRPD -KOMITEAN OIKEUSKÄYTÄNTÖ</a:t>
            </a:r>
            <a:br>
              <a:rPr lang="fi-FI" sz="3200" dirty="0"/>
            </a:br>
            <a:r>
              <a:rPr lang="fi-FI" sz="3200" dirty="0"/>
              <a:t>(</a:t>
            </a:r>
            <a:r>
              <a:rPr lang="fi-FI" sz="3200" dirty="0" err="1"/>
              <a:t>Communication</a:t>
            </a:r>
            <a:r>
              <a:rPr lang="fi-FI" sz="3200" dirty="0"/>
              <a:t> No. 21/2014, 14.9.2015) </a:t>
            </a:r>
            <a:r>
              <a:rPr lang="fi-FI" sz="3200" dirty="0" smtClean="0"/>
              <a:t/>
            </a:r>
            <a:br>
              <a:rPr lang="fi-FI" sz="3200" dirty="0" smtClean="0"/>
            </a:br>
            <a:r>
              <a:rPr lang="fi-FI" sz="3200" dirty="0" smtClean="0"/>
              <a:t>Yhtäläinen </a:t>
            </a:r>
            <a:r>
              <a:rPr lang="fi-FI" sz="3200" dirty="0"/>
              <a:t>oikeus informaatioon julkisissa liikennevälineissä</a:t>
            </a:r>
          </a:p>
        </p:txBody>
      </p:sp>
      <p:sp>
        <p:nvSpPr>
          <p:cNvPr id="3" name="Sisällön paikkamerkki 2"/>
          <p:cNvSpPr>
            <a:spLocks noGrp="1"/>
          </p:cNvSpPr>
          <p:nvPr>
            <p:ph idx="1"/>
          </p:nvPr>
        </p:nvSpPr>
        <p:spPr/>
        <p:txBody>
          <a:bodyPr>
            <a:normAutofit fontScale="70000" lnSpcReduction="20000"/>
          </a:bodyPr>
          <a:lstStyle/>
          <a:p>
            <a:r>
              <a:rPr lang="fi-FI" dirty="0"/>
              <a:t>Raitiolinjaverkoston laajennuksen yhteydessä aiemmin audiovisuaalisesti annettu tieto muuttui uusilla rataosuuksilla vain visuaalisesti annetuksi tiedoksi: näkövammaisilla ei ollut mahdollisuutta tietoon pysäkeistä, liikenteen häiriöistä ja odotusajoista yhtäläisesti muiden kanssa.</a:t>
            </a:r>
          </a:p>
          <a:p>
            <a:r>
              <a:rPr lang="fi-FI" dirty="0"/>
              <a:t>Tarjottu tieto oli oleellinen osa yleisölle tarjottua kuljetuspalvelua.</a:t>
            </a:r>
          </a:p>
          <a:p>
            <a:r>
              <a:rPr lang="fi-FI" dirty="0"/>
              <a:t>Esteettömyyteen velvoitettu taho ei voi perustella esteettömyyden laiminlyöntiä siitä aiheutuvalla rasitteella.</a:t>
            </a:r>
          </a:p>
          <a:p>
            <a:r>
              <a:rPr lang="fi-FI" dirty="0"/>
              <a:t>Vaadittava audiojärjestelmä olisi voitu asentaa kohtuullisin kustannuksin ja sen tarve esteettömyyden järjestämiseksi näkövammaisille oli ennalta tiedossa.</a:t>
            </a:r>
          </a:p>
          <a:p>
            <a:r>
              <a:rPr lang="fi-FI" dirty="0"/>
              <a:t>Internetin tai älypuhelimen avulla saatava tieto ei riittänyt turvaamaan näkövammaisen yhtäläistä oikeutta tietoon</a:t>
            </a:r>
          </a:p>
          <a:p>
            <a:endParaRPr lang="fi-FI" dirty="0"/>
          </a:p>
          <a:p>
            <a:r>
              <a:rPr lang="fi-FI" dirty="0"/>
              <a:t>Audiojärjestelmän asentamatta jättämisen takia kuljetuspalvelun kannalta oleellinen yleisölle tarjottu informaatio ei ollut näkövammaisille saavutettavissa yhtäläisesti muiden kanssa: 5 artiklan 2 kohdan sekä 9 artiklan 1 kohdan ja 2 f ja 2 h kohdan loukkaus</a:t>
            </a:r>
          </a:p>
          <a:p>
            <a:pPr marL="0" indent="0">
              <a:buNone/>
            </a:pPr>
            <a:endParaRPr lang="fi-FI" dirty="0"/>
          </a:p>
        </p:txBody>
      </p:sp>
    </p:spTree>
    <p:extLst>
      <p:ext uri="{BB962C8B-B14F-4D97-AF65-F5344CB8AC3E}">
        <p14:creationId xmlns:p14="http://schemas.microsoft.com/office/powerpoint/2010/main" val="154581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tsikko 1"/>
          <p:cNvSpPr>
            <a:spLocks noGrp="1"/>
          </p:cNvSpPr>
          <p:nvPr>
            <p:ph type="title"/>
          </p:nvPr>
        </p:nvSpPr>
        <p:spPr/>
        <p:txBody>
          <a:bodyPr>
            <a:normAutofit/>
          </a:bodyPr>
          <a:lstStyle/>
          <a:p>
            <a:pPr algn="ctr"/>
            <a:r>
              <a:rPr lang="fi-FI" altLang="fi-FI" b="1" dirty="0" smtClean="0"/>
              <a:t>Valinnainen pöytäkirja</a:t>
            </a:r>
          </a:p>
        </p:txBody>
      </p:sp>
      <p:sp>
        <p:nvSpPr>
          <p:cNvPr id="6147" name="Sisällön paikkamerkki 2"/>
          <p:cNvSpPr>
            <a:spLocks noGrp="1"/>
          </p:cNvSpPr>
          <p:nvPr>
            <p:ph idx="1"/>
          </p:nvPr>
        </p:nvSpPr>
        <p:spPr/>
        <p:txBody>
          <a:bodyPr>
            <a:normAutofit/>
          </a:bodyPr>
          <a:lstStyle/>
          <a:p>
            <a:r>
              <a:rPr lang="fi-FI" altLang="fi-FI" sz="3200" dirty="0"/>
              <a:t>YK:n yleiskokous hyväksyi 13.12.2006 </a:t>
            </a:r>
            <a:r>
              <a:rPr lang="fi-FI" altLang="fi-FI" sz="3200" dirty="0" smtClean="0"/>
              <a:t>yhdessä </a:t>
            </a:r>
          </a:p>
          <a:p>
            <a:pPr marL="0" indent="0">
              <a:buNone/>
            </a:pPr>
            <a:r>
              <a:rPr lang="fi-FI" altLang="fi-FI" sz="3200" dirty="0" smtClean="0"/>
              <a:t>   vammaissopimuksen </a:t>
            </a:r>
            <a:r>
              <a:rPr lang="fi-FI" altLang="fi-FI" sz="3200" dirty="0"/>
              <a:t>kanssa </a:t>
            </a:r>
            <a:r>
              <a:rPr lang="fi-FI" altLang="fi-FI" sz="3200" dirty="0" smtClean="0"/>
              <a:t>(3.5.2008 kansainvälisesti                         voimaan)</a:t>
            </a:r>
          </a:p>
          <a:p>
            <a:r>
              <a:rPr lang="fi-FI" altLang="fi-FI" sz="3200" dirty="0" smtClean="0"/>
              <a:t>Suomi allekirjoitti 30.3.2007 ja tuli voimaan10.6.2016 </a:t>
            </a:r>
          </a:p>
          <a:p>
            <a:pPr marL="0" indent="0">
              <a:buNone/>
            </a:pPr>
            <a:endParaRPr lang="fi-FI" altLang="fi-FI" sz="3200" dirty="0" smtClean="0"/>
          </a:p>
          <a:p>
            <a:endParaRPr lang="fi-FI" altLang="fi-FI" sz="3200" dirty="0" smtClean="0"/>
          </a:p>
          <a:p>
            <a:endParaRPr lang="fi-FI" altLang="fi-FI" dirty="0" smtClean="0"/>
          </a:p>
        </p:txBody>
      </p:sp>
      <p:sp>
        <p:nvSpPr>
          <p:cNvPr id="6148" name="Päivämäärän paikkamerkki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4E62AC-7055-41B5-8C87-8A979C067D08}" type="datetime1">
              <a:rPr lang="fi-FI" altLang="fi-FI" smtClean="0">
                <a:solidFill>
                  <a:schemeClr val="bg1"/>
                </a:solidFill>
              </a:rPr>
              <a:pPr eaLnBrk="1" hangingPunct="1"/>
              <a:t>12.2.2017</a:t>
            </a:fld>
            <a:endParaRPr lang="fi-FI" altLang="fi-FI" smtClean="0">
              <a:solidFill>
                <a:schemeClr val="bg1"/>
              </a:solidFill>
            </a:endParaRPr>
          </a:p>
        </p:txBody>
      </p:sp>
      <p:sp>
        <p:nvSpPr>
          <p:cNvPr id="6149" name="Dian numeron paikkamerkki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BBFD69-3774-459B-8D74-AC3ED4BF9459}" type="slidenum">
              <a:rPr lang="fi-FI" altLang="fi-FI" smtClean="0">
                <a:solidFill>
                  <a:schemeClr val="bg1"/>
                </a:solidFill>
              </a:rPr>
              <a:pPr eaLnBrk="1" hangingPunct="1"/>
              <a:t>2</a:t>
            </a:fld>
            <a:endParaRPr lang="fi-FI" altLang="fi-FI" smtClean="0">
              <a:solidFill>
                <a:schemeClr val="bg1"/>
              </a:solidFill>
            </a:endParaRPr>
          </a:p>
        </p:txBody>
      </p:sp>
    </p:spTree>
    <p:extLst>
      <p:ext uri="{BB962C8B-B14F-4D97-AF65-F5344CB8AC3E}">
        <p14:creationId xmlns:p14="http://schemas.microsoft.com/office/powerpoint/2010/main" val="2317015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smtClean="0"/>
              <a:t>Kansainvälinen seuranta ja valvonta</a:t>
            </a:r>
            <a:endParaRPr lang="fi-FI" b="1" dirty="0"/>
          </a:p>
        </p:txBody>
      </p:sp>
      <p:sp>
        <p:nvSpPr>
          <p:cNvPr id="3" name="Sisällön paikkamerkki 2"/>
          <p:cNvSpPr>
            <a:spLocks noGrp="1"/>
          </p:cNvSpPr>
          <p:nvPr>
            <p:ph idx="1"/>
          </p:nvPr>
        </p:nvSpPr>
        <p:spPr/>
        <p:txBody>
          <a:bodyPr>
            <a:normAutofit fontScale="92500" lnSpcReduction="10000"/>
          </a:bodyPr>
          <a:lstStyle/>
          <a:p>
            <a:r>
              <a:rPr lang="fi-FI" sz="3200" dirty="0" smtClean="0"/>
              <a:t>Vammaisten henkilöiden oikeuksien komitea</a:t>
            </a:r>
          </a:p>
          <a:p>
            <a:pPr marL="0" indent="0">
              <a:buNone/>
            </a:pPr>
            <a:endParaRPr lang="fi-FI" sz="3200" dirty="0"/>
          </a:p>
          <a:p>
            <a:pPr lvl="1"/>
            <a:r>
              <a:rPr lang="fi-FI" sz="3200" dirty="0" smtClean="0"/>
              <a:t>Sopimusvaltiot raportoivat komitealle</a:t>
            </a:r>
          </a:p>
          <a:p>
            <a:pPr lvl="1"/>
            <a:r>
              <a:rPr lang="fi-FI" sz="3200" dirty="0" smtClean="0"/>
              <a:t>Komitea käsittelee raportin ja esittää niistä ehdotuksia ja suosituksia</a:t>
            </a:r>
          </a:p>
          <a:p>
            <a:pPr lvl="1"/>
            <a:r>
              <a:rPr lang="fi-FI" sz="3200" dirty="0" smtClean="0"/>
              <a:t>Raportointi kahden vuoden kuluttua sopimuksen voimaantulosta ja sitten joka neljäs vuosi</a:t>
            </a:r>
          </a:p>
          <a:p>
            <a:pPr lvl="1"/>
            <a:endParaRPr lang="fi-FI" sz="3200" dirty="0" smtClean="0"/>
          </a:p>
          <a:p>
            <a:pPr lvl="1"/>
            <a:r>
              <a:rPr lang="fi-FI" sz="3200" dirty="0" smtClean="0"/>
              <a:t>Yksilövalitusten käsittely</a:t>
            </a:r>
          </a:p>
          <a:p>
            <a:pPr lvl="2"/>
            <a:r>
              <a:rPr lang="fi-FI" sz="2800" dirty="0" smtClean="0"/>
              <a:t>Säännelty valinnaisessa pöytäkirjassa</a:t>
            </a:r>
            <a:endParaRPr lang="fi-FI" sz="2800" dirty="0"/>
          </a:p>
        </p:txBody>
      </p:sp>
    </p:spTree>
    <p:extLst>
      <p:ext uri="{BB962C8B-B14F-4D97-AF65-F5344CB8AC3E}">
        <p14:creationId xmlns:p14="http://schemas.microsoft.com/office/powerpoint/2010/main" val="347016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Vammaisten henkilöiden oikeuksien komitea</a:t>
            </a:r>
            <a:endParaRPr lang="fi-FI" dirty="0"/>
          </a:p>
        </p:txBody>
      </p:sp>
      <p:sp>
        <p:nvSpPr>
          <p:cNvPr id="3" name="Sisällön paikkamerkki 2"/>
          <p:cNvSpPr>
            <a:spLocks noGrp="1"/>
          </p:cNvSpPr>
          <p:nvPr>
            <p:ph idx="1"/>
          </p:nvPr>
        </p:nvSpPr>
        <p:spPr/>
        <p:txBody>
          <a:bodyPr/>
          <a:lstStyle/>
          <a:p>
            <a:r>
              <a:rPr lang="fi-FI" dirty="0" smtClean="0"/>
              <a:t>18 riippumatonta asiantuntijaa jäsenenä</a:t>
            </a:r>
          </a:p>
          <a:p>
            <a:r>
              <a:rPr lang="fi-FI" dirty="0" smtClean="0"/>
              <a:t>Valittu valtioiden esittämältä listalta sopimusvaltioiden kokouksessa</a:t>
            </a:r>
          </a:p>
          <a:p>
            <a:r>
              <a:rPr lang="fi-FI" dirty="0" smtClean="0"/>
              <a:t>Neljän vuoden toimikausi </a:t>
            </a:r>
          </a:p>
          <a:p>
            <a:r>
              <a:rPr lang="fi-FI" dirty="0" smtClean="0"/>
              <a:t>Kokoontuu Genevessä kaksi kertaa vuodessa</a:t>
            </a:r>
            <a:endParaRPr lang="fi-FI" dirty="0"/>
          </a:p>
        </p:txBody>
      </p:sp>
    </p:spTree>
    <p:extLst>
      <p:ext uri="{BB962C8B-B14F-4D97-AF65-F5344CB8AC3E}">
        <p14:creationId xmlns:p14="http://schemas.microsoft.com/office/powerpoint/2010/main" val="406104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smtClean="0"/>
              <a:t>Yksilövalitusmenettely</a:t>
            </a:r>
            <a:endParaRPr lang="fi-FI" b="1" dirty="0"/>
          </a:p>
        </p:txBody>
      </p:sp>
      <p:sp>
        <p:nvSpPr>
          <p:cNvPr id="3" name="Sisällön paikkamerkki 2"/>
          <p:cNvSpPr>
            <a:spLocks noGrp="1"/>
          </p:cNvSpPr>
          <p:nvPr>
            <p:ph idx="1"/>
          </p:nvPr>
        </p:nvSpPr>
        <p:spPr/>
        <p:txBody>
          <a:bodyPr>
            <a:normAutofit/>
          </a:bodyPr>
          <a:lstStyle/>
          <a:p>
            <a:r>
              <a:rPr lang="fi-FI" dirty="0" smtClean="0"/>
              <a:t>Koskee pöytäkirjan ratifioineita valtioita</a:t>
            </a:r>
          </a:p>
          <a:p>
            <a:r>
              <a:rPr lang="fi-FI" dirty="0" smtClean="0"/>
              <a:t>Kirjallista </a:t>
            </a:r>
            <a:r>
              <a:rPr lang="fi-FI" dirty="0"/>
              <a:t>menettelyä – ei suullista kuulemista</a:t>
            </a:r>
          </a:p>
          <a:p>
            <a:r>
              <a:rPr lang="fi-FI" dirty="0"/>
              <a:t>Komitea ei ole tuomioistuin (itsenäiset asiantuntijat ratkaisevat)</a:t>
            </a:r>
          </a:p>
          <a:p>
            <a:r>
              <a:rPr lang="fi-FI" dirty="0"/>
              <a:t>Valituksilla tiukat tutkimiskriteerit</a:t>
            </a:r>
          </a:p>
          <a:p>
            <a:r>
              <a:rPr lang="fi-FI" dirty="0"/>
              <a:t>Komitea voi esittää näkemyksiä ja antaa suosituksia</a:t>
            </a:r>
          </a:p>
          <a:p>
            <a:r>
              <a:rPr lang="fi-FI" dirty="0"/>
              <a:t>Komitean näkemykset ovat kansainvälisen valvontaelimen kannanottoja vammaissopimuksen artiklojen tulkinnasta</a:t>
            </a:r>
          </a:p>
          <a:p>
            <a:r>
              <a:rPr lang="fi-FI" dirty="0"/>
              <a:t>Komitean suositusten noudattaminen riippuu viime kädessä sopimusvaltioiden </a:t>
            </a:r>
            <a:r>
              <a:rPr lang="fi-FI" dirty="0" smtClean="0"/>
              <a:t>tahdosta</a:t>
            </a:r>
          </a:p>
          <a:p>
            <a:endParaRPr lang="fi-FI" dirty="0"/>
          </a:p>
          <a:p>
            <a:endParaRPr lang="fi-FI" dirty="0"/>
          </a:p>
        </p:txBody>
      </p:sp>
    </p:spTree>
    <p:extLst>
      <p:ext uri="{BB962C8B-B14F-4D97-AF65-F5344CB8AC3E}">
        <p14:creationId xmlns:p14="http://schemas.microsoft.com/office/powerpoint/2010/main" val="239367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Kuka voi tehdä valituksen?</a:t>
            </a:r>
            <a:endParaRPr lang="fi-FI" dirty="0"/>
          </a:p>
        </p:txBody>
      </p:sp>
      <p:sp>
        <p:nvSpPr>
          <p:cNvPr id="3" name="Sisällön paikkamerkki 2"/>
          <p:cNvSpPr>
            <a:spLocks noGrp="1"/>
          </p:cNvSpPr>
          <p:nvPr>
            <p:ph idx="1"/>
          </p:nvPr>
        </p:nvSpPr>
        <p:spPr/>
        <p:txBody>
          <a:bodyPr/>
          <a:lstStyle/>
          <a:p>
            <a:r>
              <a:rPr lang="fi-FI" dirty="0" smtClean="0"/>
              <a:t>Kun sopimusvaltion ratifioinut valinnaisen pöytäkirjan</a:t>
            </a:r>
          </a:p>
          <a:p>
            <a:pPr marL="0" indent="0">
              <a:buNone/>
            </a:pPr>
            <a:endParaRPr lang="fi-FI" dirty="0" smtClean="0"/>
          </a:p>
          <a:p>
            <a:r>
              <a:rPr lang="fi-FI" dirty="0" smtClean="0"/>
              <a:t>Valtion lainkäyttövaltaan kuuluva luonnollinen henkilö</a:t>
            </a:r>
          </a:p>
          <a:p>
            <a:r>
              <a:rPr lang="fi-FI" dirty="0" smtClean="0"/>
              <a:t>Luonnollisten henkilöiden ryhmä</a:t>
            </a:r>
            <a:endParaRPr lang="fi-FI" dirty="0"/>
          </a:p>
          <a:p>
            <a:r>
              <a:rPr lang="fi-FI" dirty="0" smtClean="0"/>
              <a:t>Tai joku heidän puolesta</a:t>
            </a:r>
          </a:p>
        </p:txBody>
      </p:sp>
    </p:spTree>
    <p:extLst>
      <p:ext uri="{BB962C8B-B14F-4D97-AF65-F5344CB8AC3E}">
        <p14:creationId xmlns:p14="http://schemas.microsoft.com/office/powerpoint/2010/main" val="315422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Miten valitus tehdään</a:t>
            </a:r>
            <a:endParaRPr lang="fi-FI" dirty="0"/>
          </a:p>
        </p:txBody>
      </p:sp>
      <p:sp>
        <p:nvSpPr>
          <p:cNvPr id="3" name="Sisällön paikkamerkki 2"/>
          <p:cNvSpPr>
            <a:spLocks noGrp="1"/>
          </p:cNvSpPr>
          <p:nvPr>
            <p:ph idx="1"/>
          </p:nvPr>
        </p:nvSpPr>
        <p:spPr/>
        <p:txBody>
          <a:bodyPr>
            <a:normAutofit lnSpcReduction="10000"/>
          </a:bodyPr>
          <a:lstStyle/>
          <a:p>
            <a:r>
              <a:rPr lang="fi-FI" dirty="0" smtClean="0"/>
              <a:t>Asiointikieli englanti, ranska, venäjä ja espanja</a:t>
            </a:r>
          </a:p>
          <a:p>
            <a:r>
              <a:rPr lang="fi-FI" dirty="0" smtClean="0"/>
              <a:t>Kirjallinen prosessi</a:t>
            </a:r>
          </a:p>
          <a:p>
            <a:r>
              <a:rPr lang="fi-FI" dirty="0" smtClean="0"/>
              <a:t>Valituksen tekijän tiedot ja/tai loukkauksen kohteena olevan tiedot </a:t>
            </a:r>
          </a:p>
          <a:p>
            <a:r>
              <a:rPr lang="fi-FI" dirty="0" smtClean="0"/>
              <a:t>Valtiota koskevat tiedot</a:t>
            </a:r>
          </a:p>
          <a:p>
            <a:r>
              <a:rPr lang="fi-FI" dirty="0" smtClean="0"/>
              <a:t>Tarkat tapahtumatiedot </a:t>
            </a:r>
          </a:p>
          <a:p>
            <a:r>
              <a:rPr lang="fi-FI" dirty="0" smtClean="0"/>
              <a:t>Tiedot </a:t>
            </a:r>
            <a:r>
              <a:rPr lang="fi-FI" smtClean="0"/>
              <a:t>kotimaisista oikeussuojakeinojen </a:t>
            </a:r>
            <a:r>
              <a:rPr lang="fi-FI" dirty="0" smtClean="0"/>
              <a:t>käyttämisestä tai erityisperustelut jos niitä ei käytetty</a:t>
            </a:r>
          </a:p>
          <a:p>
            <a:r>
              <a:rPr lang="fi-FI" dirty="0" smtClean="0"/>
              <a:t>Tiedot muista kansainvälisistä prosesseista</a:t>
            </a:r>
          </a:p>
          <a:p>
            <a:r>
              <a:rPr lang="fi-FI" dirty="0" smtClean="0"/>
              <a:t>Vaatimukset</a:t>
            </a:r>
            <a:endParaRPr lang="fi-FI" dirty="0"/>
          </a:p>
        </p:txBody>
      </p:sp>
    </p:spTree>
    <p:extLst>
      <p:ext uri="{BB962C8B-B14F-4D97-AF65-F5344CB8AC3E}">
        <p14:creationId xmlns:p14="http://schemas.microsoft.com/office/powerpoint/2010/main" val="414176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Komitea ei ota tutkittavakseen valitusta:</a:t>
            </a:r>
          </a:p>
        </p:txBody>
      </p:sp>
      <p:sp>
        <p:nvSpPr>
          <p:cNvPr id="3" name="Sisällön paikkamerkki 2"/>
          <p:cNvSpPr>
            <a:spLocks noGrp="1"/>
          </p:cNvSpPr>
          <p:nvPr>
            <p:ph idx="1"/>
          </p:nvPr>
        </p:nvSpPr>
        <p:spPr>
          <a:xfrm>
            <a:off x="838200" y="1371600"/>
            <a:ext cx="10515600" cy="4805363"/>
          </a:xfrm>
        </p:spPr>
        <p:txBody>
          <a:bodyPr>
            <a:normAutofit fontScale="85000" lnSpcReduction="20000"/>
          </a:bodyPr>
          <a:lstStyle/>
          <a:p>
            <a:r>
              <a:rPr lang="fi-FI" dirty="0"/>
              <a:t>Jos se koskee sellaista yleissopimuksen sopimuspuolta, joka ei ole tämän pöytäkirjan sopimuspuoli.</a:t>
            </a:r>
          </a:p>
          <a:p>
            <a:r>
              <a:rPr lang="fi-FI" dirty="0"/>
              <a:t>Joka on tehty nimettömänä.</a:t>
            </a:r>
          </a:p>
          <a:p>
            <a:r>
              <a:rPr lang="fi-FI" dirty="0"/>
              <a:t>Jos valituksessa on käytetty väärin valitusoikeutta tai yleissopimuksen määräykset eivät sovellu valitukseen.</a:t>
            </a:r>
          </a:p>
          <a:p>
            <a:r>
              <a:rPr lang="fi-FI" dirty="0"/>
              <a:t>Jos komitea on jo tutkinut saman asian tai sitä on tutkittu tai tutkitaan muussa kansainvälisessä tutkinta- tai ratkaisumenettelyssä.</a:t>
            </a:r>
          </a:p>
          <a:p>
            <a:r>
              <a:rPr lang="fi-FI" dirty="0"/>
              <a:t>Jos kaikkia käytettävissä olevia kotimaisia oikeussuojakeinoja ei ole käytetty. Tätä määräystä ei sovelleta, jos oikeussuojakeinojen soveltaminen on kohtuuttomasti pitkittynyt tai todennäköisesti ei anna tehokasta oikeussuojaa.</a:t>
            </a:r>
          </a:p>
          <a:p>
            <a:r>
              <a:rPr lang="fi-FI" dirty="0"/>
              <a:t>Jos valitus on ilmeisen perusteeton tai sitä ei ole perusteltu riittävästi. </a:t>
            </a:r>
          </a:p>
          <a:p>
            <a:r>
              <a:rPr lang="fi-FI" dirty="0"/>
              <a:t>Jos valituksen kohteena olevat seikat ovat tapahtuneet ennen tämän pöytäkirjan voimaantuloa kyseisen sopimuspuolen osalta, elleivät nämä seikat ole jatkuneet kyseisen ajankohdan jälkeen.</a:t>
            </a:r>
          </a:p>
          <a:p>
            <a:endParaRPr lang="fi-FI" dirty="0"/>
          </a:p>
        </p:txBody>
      </p:sp>
    </p:spTree>
    <p:extLst>
      <p:ext uri="{BB962C8B-B14F-4D97-AF65-F5344CB8AC3E}">
        <p14:creationId xmlns:p14="http://schemas.microsoft.com/office/powerpoint/2010/main" val="950457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mtClean="0"/>
              <a:t>Valitusmenettely</a:t>
            </a:r>
            <a:endParaRPr lang="fi-FI" dirty="0"/>
          </a:p>
        </p:txBody>
      </p:sp>
      <p:sp>
        <p:nvSpPr>
          <p:cNvPr id="3" name="Sisällön paikkamerkki 2"/>
          <p:cNvSpPr>
            <a:spLocks noGrp="1"/>
          </p:cNvSpPr>
          <p:nvPr>
            <p:ph idx="1"/>
          </p:nvPr>
        </p:nvSpPr>
        <p:spPr/>
        <p:txBody>
          <a:bodyPr>
            <a:normAutofit/>
          </a:bodyPr>
          <a:lstStyle/>
          <a:p>
            <a:pPr marL="228600" lvl="1">
              <a:spcBef>
                <a:spcPts val="1000"/>
              </a:spcBef>
            </a:pPr>
            <a:r>
              <a:rPr lang="fi-FI" sz="2800" dirty="0"/>
              <a:t>Komitean käsittely tapahtuu suljetuissa </a:t>
            </a:r>
            <a:r>
              <a:rPr lang="fi-FI" sz="2800" dirty="0" smtClean="0"/>
              <a:t>kokouksissa</a:t>
            </a:r>
          </a:p>
          <a:p>
            <a:pPr marL="228600" lvl="1">
              <a:spcBef>
                <a:spcPts val="1000"/>
              </a:spcBef>
            </a:pPr>
            <a:r>
              <a:rPr lang="fi-FI" sz="2800" dirty="0" smtClean="0"/>
              <a:t>Komitea toimittaa saamansa valituksen sopimusvaltiolle ja valtion on kuuden kuukauden kuluessa toimitettava </a:t>
            </a:r>
            <a:r>
              <a:rPr lang="fi-FI" sz="2800" dirty="0"/>
              <a:t>kirjallinen selvitys ja mahdolliset asiantilaa korjaavat </a:t>
            </a:r>
            <a:r>
              <a:rPr lang="fi-FI" sz="2800" dirty="0" smtClean="0"/>
              <a:t>toimet</a:t>
            </a:r>
            <a:endParaRPr lang="fi-FI" sz="2800" dirty="0"/>
          </a:p>
          <a:p>
            <a:pPr marL="228600" lvl="1">
              <a:spcBef>
                <a:spcPts val="1000"/>
              </a:spcBef>
            </a:pPr>
            <a:r>
              <a:rPr lang="fi-FI" sz="2800" dirty="0" smtClean="0"/>
              <a:t>Ennen asian ratkaisemista komitea voi toimittaa sopimusvaltiolle kiireellisen pyynnön toteuttaa väliaikaiset toimet</a:t>
            </a:r>
          </a:p>
          <a:p>
            <a:pPr marL="685800" lvl="2">
              <a:spcBef>
                <a:spcPts val="1000"/>
              </a:spcBef>
            </a:pPr>
            <a:r>
              <a:rPr lang="fi-FI" sz="2400" dirty="0"/>
              <a:t>J</a:t>
            </a:r>
            <a:r>
              <a:rPr lang="fi-FI" sz="2400" dirty="0" smtClean="0"/>
              <a:t>os </a:t>
            </a:r>
            <a:r>
              <a:rPr lang="fi-FI" sz="2400" dirty="0"/>
              <a:t>tarpeen uhrille mahdollisesti aiheutuvan korjaamattoman vahingon </a:t>
            </a:r>
            <a:r>
              <a:rPr lang="fi-FI" sz="2400" dirty="0" smtClean="0"/>
              <a:t>välttämiseksi</a:t>
            </a:r>
            <a:endParaRPr lang="fi-FI" dirty="0" smtClean="0"/>
          </a:p>
          <a:p>
            <a:r>
              <a:rPr lang="fi-FI" dirty="0" smtClean="0"/>
              <a:t>Käsiteltyään valituksen komitea toimittaa mahdolliset ehdotukset ja suositukset sopimuspuolelle ja valittajalle. </a:t>
            </a:r>
          </a:p>
        </p:txBody>
      </p:sp>
    </p:spTree>
    <p:extLst>
      <p:ext uri="{BB962C8B-B14F-4D97-AF65-F5344CB8AC3E}">
        <p14:creationId xmlns:p14="http://schemas.microsoft.com/office/powerpoint/2010/main" val="231800906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1534</TotalTime>
  <Words>829</Words>
  <Application>Microsoft Office PowerPoint</Application>
  <PresentationFormat>Mukautettu</PresentationFormat>
  <Paragraphs>101</Paragraphs>
  <Slides>14</Slides>
  <Notes>1</Notes>
  <HiddenSlides>0</HiddenSlides>
  <MMClips>0</MMClips>
  <ScaleCrop>false</ScaleCrop>
  <HeadingPairs>
    <vt:vector size="4" baseType="variant">
      <vt:variant>
        <vt:lpstr>Teema</vt:lpstr>
      </vt:variant>
      <vt:variant>
        <vt:i4>1</vt:i4>
      </vt:variant>
      <vt:variant>
        <vt:lpstr>Dian otsikot</vt:lpstr>
      </vt:variant>
      <vt:variant>
        <vt:i4>14</vt:i4>
      </vt:variant>
    </vt:vector>
  </HeadingPairs>
  <TitlesOfParts>
    <vt:vector size="15" baseType="lpstr">
      <vt:lpstr>Office-teema</vt:lpstr>
      <vt:lpstr>                        Mitä sopimuksen valinnainen pöytäkirja tarkoittaa käytännössä</vt:lpstr>
      <vt:lpstr>Valinnainen pöytäkirja</vt:lpstr>
      <vt:lpstr>Kansainvälinen seuranta ja valvonta</vt:lpstr>
      <vt:lpstr>Vammaisten henkilöiden oikeuksien komitea</vt:lpstr>
      <vt:lpstr>Yksilövalitusmenettely</vt:lpstr>
      <vt:lpstr>Kuka voi tehdä valituksen?</vt:lpstr>
      <vt:lpstr>Miten valitus tehdään</vt:lpstr>
      <vt:lpstr>Komitea ei ota tutkittavakseen valitusta:</vt:lpstr>
      <vt:lpstr>Valitusmenettely</vt:lpstr>
      <vt:lpstr>Tutkintamenettely</vt:lpstr>
      <vt:lpstr> CRPD -KOMITEAN OIKEUSKÄYTÄNTÖ H.M. v. Ruotsi (Communication No. 3/2011, 21.5.2012, CRPD/C/D/3/2011) Kohtuulliset mukautukset </vt:lpstr>
      <vt:lpstr>PowerPoint-esitys</vt:lpstr>
      <vt:lpstr>CRPD -KOMITEAN OIKEUSKÄYTÄNTÖ (Communication No. 1/2010, 23.4.2013)  Pankkiautomaattien esteettömyys</vt:lpstr>
      <vt:lpstr>CRPD -KOMITEAN OIKEUSKÄYTÄNTÖ (Communication No. 21/2014, 14.9.2015)  Yhtäläinen oikeus informaatioon julkisissa liikennevälineissä</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Heikki Viinanen</dc:creator>
  <cp:lastModifiedBy>stmthof</cp:lastModifiedBy>
  <cp:revision>74</cp:revision>
  <cp:lastPrinted>2017-01-30T12:21:11Z</cp:lastPrinted>
  <dcterms:created xsi:type="dcterms:W3CDTF">2015-09-16T06:50:39Z</dcterms:created>
  <dcterms:modified xsi:type="dcterms:W3CDTF">2017-02-12T15:10:16Z</dcterms:modified>
</cp:coreProperties>
</file>