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85D58-F51C-44EF-8B8E-3D27CEE8C730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D9C1B-2472-4A03-B07C-2F3473A683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7152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fi-FI" baseline="0" dirty="0" smtClean="0"/>
          </a:p>
          <a:p>
            <a:pPr>
              <a:buFontTx/>
              <a:buChar char="-"/>
            </a:pPr>
            <a:endParaRPr lang="fi-FI" baseline="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7E66FB0-1A7E-4BF3-8C6A-10B520E18E5C}" type="datetime1">
              <a:rPr lang="fi-FI" smtClean="0"/>
              <a:pPr/>
              <a:t>21.10.2019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35A269-1D49-40C7-BAE7-D8A489887443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746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Kommunikaatio: Voi olla täydellinen ymmärrys, mutta voi tuottaa sellaista puhetta, mitä toinen ei ymmärrä</a:t>
            </a:r>
          </a:p>
          <a:p>
            <a:r>
              <a:rPr lang="fi-FI" sz="1700" dirty="0"/>
              <a:t>Shokkireaktio  - </a:t>
            </a:r>
            <a:r>
              <a:rPr lang="fi-FI" dirty="0"/>
              <a:t>Ei tunnista avun tarvetta tai ei ymmärrä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AB6F7D3-BADE-40C4-BF0A-F335879415C7}" type="datetime1">
              <a:rPr lang="fi-FI" smtClean="0"/>
              <a:pPr/>
              <a:t>21.10.2019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35A269-1D49-40C7-BAE7-D8A489887443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347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312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49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48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28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139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587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24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809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50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2994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39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518BF-62B1-4746-9096-9F2D4DA9747D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82619-D94D-4821-8E54-C3D4AC3A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624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Vammainen nainen ja väkivalta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70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4000" b="1" dirty="0" smtClean="0"/>
              <a:t>Väkivallan yleisyydestä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491" y="1484313"/>
            <a:ext cx="10270836" cy="4824412"/>
          </a:xfrm>
        </p:spPr>
        <p:txBody>
          <a:bodyPr rtlCol="0"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fi-FI" dirty="0" smtClean="0"/>
              <a:t> </a:t>
            </a:r>
          </a:p>
          <a:p>
            <a:pPr>
              <a:defRPr/>
            </a:pPr>
            <a:r>
              <a:rPr lang="fi-FI" dirty="0"/>
              <a:t>Vammaisilla on tutkimusten mukaan selkeästi korkeampi riski joutua parisuhteessa puolisonsa väkivallan kohteeksi kuin vammattomilla ja he joutuvat 2-3 kertaa useammin vakavien parisuhdeväkivallan muotojen ja seurausten uhriksi kuin vammattomat. </a:t>
            </a:r>
            <a:endParaRPr lang="fi-FI" dirty="0" smtClean="0"/>
          </a:p>
          <a:p>
            <a:pPr>
              <a:defRPr/>
            </a:pPr>
            <a:r>
              <a:rPr lang="fi-FI" dirty="0" smtClean="0"/>
              <a:t>Vammaiset ihmiset muita alttiimpia joutumaan seksuaalisen kaltoinkohtelun ja väkivallan uhriksi. </a:t>
            </a:r>
          </a:p>
          <a:p>
            <a:pPr>
              <a:defRPr/>
            </a:pPr>
            <a:r>
              <a:rPr lang="fi-FI" dirty="0"/>
              <a:t>Amerikkalaistutkimuksen mukaan seksuaalista väkivaltaa oli kokenut:</a:t>
            </a:r>
          </a:p>
          <a:p>
            <a:pPr lvl="1">
              <a:defRPr/>
            </a:pPr>
            <a:r>
              <a:rPr lang="fi-FI" sz="2200" dirty="0"/>
              <a:t>vammaisista naisista lähes 27 % (vammattomista naisista n. 12 %)</a:t>
            </a:r>
          </a:p>
          <a:p>
            <a:pPr lvl="1">
              <a:defRPr/>
            </a:pPr>
            <a:r>
              <a:rPr lang="fi-FI" sz="2200" dirty="0"/>
              <a:t>vammaisista miehistä lähes 14 % (vammattomista miehistä n. 4 %).</a:t>
            </a:r>
          </a:p>
          <a:p>
            <a:pPr>
              <a:defRPr/>
            </a:pPr>
            <a:r>
              <a:rPr lang="fi-FI" dirty="0" smtClean="0"/>
              <a:t>Erityisen korkea riski seksuaaliselle väkivallalle on laitoksissa olevilla, vaikeasti vammaisilla tai psyykkisesti sairailla henkilöillä sekä kehitysvammaisilla ja kommunikaatiovaikeuksista kärsivillä henkilöillä.</a:t>
            </a:r>
          </a:p>
          <a:p>
            <a:pPr>
              <a:defRPr/>
            </a:pPr>
            <a:r>
              <a:rPr lang="fi-FI" dirty="0" smtClean="0"/>
              <a:t>Suomalaisten ajankohtaista tutkimustietoa niukasti.</a:t>
            </a:r>
          </a:p>
        </p:txBody>
      </p:sp>
    </p:spTree>
    <p:extLst>
      <p:ext uri="{BB962C8B-B14F-4D97-AF65-F5344CB8AC3E}">
        <p14:creationId xmlns:p14="http://schemas.microsoft.com/office/powerpoint/2010/main" val="428927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Lähisuhde- ja perheväkivalta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Lähisuhde- ja perheväkivallalla tarkoitetaan perheenjäsenten ja lähisuhteessa elävien välistä väkivaltaa, joka tapahtuu yleensä kodeissa. </a:t>
            </a:r>
          </a:p>
          <a:p>
            <a:endParaRPr lang="fi-FI" dirty="0" smtClean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/>
              <a:t>Lähisuhde- ja perheväkivallan muotoja ovat mm. fyysinen, psyykkinen, henkinen ja hengellinen väkivalta, lapsen tai nuoren huollon tai hoidon laiminlyöminen, vanhusten </a:t>
            </a:r>
            <a:r>
              <a:rPr lang="fi-FI" dirty="0" err="1"/>
              <a:t>kaltoinkohtelu</a:t>
            </a:r>
            <a:r>
              <a:rPr lang="fi-FI" dirty="0"/>
              <a:t> sekä taloudellinen hyväksikäyttö ja seksuaalinen väkivalta.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5E387-FF80-4B33-AB7E-B2570FA3F4C3}" type="datetime1">
              <a:rPr lang="fi-FI" smtClean="0"/>
              <a:t>21.10.2019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739A-BBB4-43D7-9508-6BE0E54F6E48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3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92314" y="260351"/>
            <a:ext cx="8207375" cy="64837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i-FI" sz="3600" b="1" dirty="0"/>
              <a:t>Väkivallan muotoja</a:t>
            </a:r>
            <a:r>
              <a:rPr lang="fi-FI" sz="3200" dirty="0"/>
              <a:t/>
            </a:r>
            <a:br>
              <a:rPr lang="fi-FI" sz="3200" dirty="0"/>
            </a:br>
            <a:r>
              <a:rPr lang="fi-FI" sz="2200" dirty="0"/>
              <a:t>https://www.turvakoti.net/site/?lan=1&amp;page_id=12</a:t>
            </a:r>
          </a:p>
        </p:txBody>
      </p:sp>
      <p:pic>
        <p:nvPicPr>
          <p:cNvPr id="7" name="Sisällön paikkamerkki 6" descr="120201014827_vakivallan_kierr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642904" y="1303894"/>
            <a:ext cx="4906193" cy="4822270"/>
          </a:xfrm>
        </p:spPr>
      </p:pic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0B6D-AB30-47FC-A89B-F3AB365593A6}" type="datetime1">
              <a:rPr lang="fi-FI" smtClean="0"/>
              <a:t>21.10.2019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739A-BBB4-43D7-9508-6BE0E54F6E48}" type="slidenum">
              <a:rPr lang="fi-FI" smtClean="0"/>
              <a:pPr/>
              <a:t>4</a:t>
            </a:fld>
            <a:endParaRPr lang="fi-FI"/>
          </a:p>
        </p:txBody>
      </p:sp>
      <p:cxnSp>
        <p:nvCxnSpPr>
          <p:cNvPr id="10" name="Suora yhdysviiva 9"/>
          <p:cNvCxnSpPr/>
          <p:nvPr/>
        </p:nvCxnSpPr>
        <p:spPr>
          <a:xfrm flipV="1">
            <a:off x="7176120" y="1556792"/>
            <a:ext cx="57606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ruutu 12"/>
          <p:cNvSpPr txBox="1"/>
          <p:nvPr/>
        </p:nvSpPr>
        <p:spPr>
          <a:xfrm>
            <a:off x="7896200" y="1556793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Vähättely ja mitätöinti; ”Sinusta nyt ei ole”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Vamman pilkkaaminen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8467058" y="2305023"/>
            <a:ext cx="1805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Käytetään tai kontrolloidaan varoja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Pakotetaan hakemaan kaikkia mahdollisia etuuksia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Pankkitunnusten väärinkäyttö</a:t>
            </a:r>
          </a:p>
        </p:txBody>
      </p:sp>
      <p:cxnSp>
        <p:nvCxnSpPr>
          <p:cNvPr id="9" name="Suora yhdysviiva 8"/>
          <p:cNvCxnSpPr/>
          <p:nvPr/>
        </p:nvCxnSpPr>
        <p:spPr>
          <a:xfrm flipV="1">
            <a:off x="8184232" y="2708920"/>
            <a:ext cx="28282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8325646" y="4509120"/>
            <a:ext cx="722683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iruutu 13"/>
          <p:cNvSpPr txBox="1"/>
          <p:nvPr/>
        </p:nvSpPr>
        <p:spPr>
          <a:xfrm>
            <a:off x="8686986" y="4653137"/>
            <a:ext cx="18015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Suhde on pelkkä seksisuhde, eikä koskaan johda pidemmälle. ”Julkisesti en </a:t>
            </a:r>
            <a:r>
              <a:rPr lang="fi-FI" sz="1200" dirty="0" err="1">
                <a:solidFill>
                  <a:srgbClr val="0070C0"/>
                </a:solidFill>
              </a:rPr>
              <a:t>sun</a:t>
            </a:r>
            <a:r>
              <a:rPr lang="fi-FI" sz="1200" dirty="0">
                <a:solidFill>
                  <a:srgbClr val="0070C0"/>
                </a:solidFill>
              </a:rPr>
              <a:t> kanssa kulje”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Seksin vaatiminen avun vastineena</a:t>
            </a:r>
          </a:p>
        </p:txBody>
      </p:sp>
      <p:cxnSp>
        <p:nvCxnSpPr>
          <p:cNvPr id="16" name="Suora yhdysviiva 15"/>
          <p:cNvCxnSpPr/>
          <p:nvPr/>
        </p:nvCxnSpPr>
        <p:spPr>
          <a:xfrm>
            <a:off x="6960096" y="5589240"/>
            <a:ext cx="43204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ruutu 16"/>
          <p:cNvSpPr txBox="1"/>
          <p:nvPr/>
        </p:nvSpPr>
        <p:spPr>
          <a:xfrm>
            <a:off x="6960096" y="5769261"/>
            <a:ext cx="1365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0070C0"/>
                </a:solidFill>
              </a:rPr>
              <a:t>Huoltajuudella kiristäminen</a:t>
            </a:r>
            <a:endParaRPr lang="fi-FI" sz="1200" dirty="0">
              <a:solidFill>
                <a:srgbClr val="0070C0"/>
              </a:solidFill>
            </a:endParaRPr>
          </a:p>
        </p:txBody>
      </p:sp>
      <p:cxnSp>
        <p:nvCxnSpPr>
          <p:cNvPr id="19" name="Suora yhdysviiva 18"/>
          <p:cNvCxnSpPr/>
          <p:nvPr/>
        </p:nvCxnSpPr>
        <p:spPr>
          <a:xfrm flipH="1">
            <a:off x="4151784" y="5437966"/>
            <a:ext cx="1152128" cy="331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21"/>
          <p:cNvCxnSpPr/>
          <p:nvPr/>
        </p:nvCxnSpPr>
        <p:spPr>
          <a:xfrm>
            <a:off x="4583832" y="1700808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ruutu 22"/>
          <p:cNvSpPr txBox="1"/>
          <p:nvPr/>
        </p:nvSpPr>
        <p:spPr>
          <a:xfrm>
            <a:off x="2207568" y="980729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Apuvälineiden vieminen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Lääkkeiden käytön kontrolloiminen</a:t>
            </a:r>
          </a:p>
        </p:txBody>
      </p:sp>
      <p:cxnSp>
        <p:nvCxnSpPr>
          <p:cNvPr id="25" name="Suora yhdysviiva 24"/>
          <p:cNvCxnSpPr/>
          <p:nvPr/>
        </p:nvCxnSpPr>
        <p:spPr>
          <a:xfrm>
            <a:off x="3215680" y="2852936"/>
            <a:ext cx="720080" cy="236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iruutu 25"/>
          <p:cNvSpPr txBox="1"/>
          <p:nvPr/>
        </p:nvSpPr>
        <p:spPr>
          <a:xfrm>
            <a:off x="1703512" y="2203124"/>
            <a:ext cx="20162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Yksin jäämisellä; ”Todellakaan et pärjää yksin”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Tapaturman sattumisella: ”Parempi jäädä kotiin, kaadut vielä ja satutat itsesi</a:t>
            </a:r>
            <a:r>
              <a:rPr lang="fi-FI" sz="1200" b="1" dirty="0">
                <a:solidFill>
                  <a:srgbClr val="0070C0"/>
                </a:solidFill>
              </a:rPr>
              <a:t>”</a:t>
            </a:r>
          </a:p>
        </p:txBody>
      </p:sp>
      <p:cxnSp>
        <p:nvCxnSpPr>
          <p:cNvPr id="28" name="Suora yhdysviiva 27"/>
          <p:cNvCxnSpPr/>
          <p:nvPr/>
        </p:nvCxnSpPr>
        <p:spPr>
          <a:xfrm>
            <a:off x="3215680" y="436510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iruutu 29"/>
          <p:cNvSpPr txBox="1"/>
          <p:nvPr/>
        </p:nvSpPr>
        <p:spPr>
          <a:xfrm>
            <a:off x="1703512" y="3631957"/>
            <a:ext cx="16921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Puolison elintaso korkeampi; ”Mitä sinä muka tarvitset”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Puolison menot tärkeämpiä; ”Pakko päästä tuulettumaan, kun elää </a:t>
            </a:r>
            <a:r>
              <a:rPr lang="fi-FI" sz="1200" dirty="0" err="1">
                <a:solidFill>
                  <a:srgbClr val="0070C0"/>
                </a:solidFill>
              </a:rPr>
              <a:t>tommosen</a:t>
            </a:r>
            <a:r>
              <a:rPr lang="fi-FI" sz="1200" dirty="0">
                <a:solidFill>
                  <a:srgbClr val="0070C0"/>
                </a:solidFill>
              </a:rPr>
              <a:t> kanssa</a:t>
            </a:r>
          </a:p>
        </p:txBody>
      </p:sp>
      <p:sp>
        <p:nvSpPr>
          <p:cNvPr id="32" name="Tekstiruutu 31"/>
          <p:cNvSpPr txBox="1"/>
          <p:nvPr/>
        </p:nvSpPr>
        <p:spPr>
          <a:xfrm>
            <a:off x="1847528" y="5603614"/>
            <a:ext cx="2736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Laitokseen joutumisella. ”Joudut laitokseen, jos minä tästä lähden”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rgbClr val="0070C0"/>
                </a:solidFill>
              </a:rPr>
              <a:t>Avun </a:t>
            </a:r>
            <a:r>
              <a:rPr lang="fi-FI" sz="1200" dirty="0" err="1">
                <a:solidFill>
                  <a:srgbClr val="0070C0"/>
                </a:solidFill>
              </a:rPr>
              <a:t>eväämisellä</a:t>
            </a:r>
            <a:r>
              <a:rPr lang="fi-FI" sz="1200" dirty="0">
                <a:solidFill>
                  <a:srgbClr val="0070C0"/>
                </a:solidFill>
              </a:rPr>
              <a:t>: ”Jos et suostu niin minä en auta sinua ollenkaan</a:t>
            </a:r>
            <a:r>
              <a:rPr lang="fi-FI" sz="1200" b="1" dirty="0"/>
              <a:t>”</a:t>
            </a:r>
            <a:endParaRPr lang="fi-FI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84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5748"/>
          </a:xfrm>
        </p:spPr>
        <p:txBody>
          <a:bodyPr>
            <a:normAutofit/>
          </a:bodyPr>
          <a:lstStyle/>
          <a:p>
            <a:r>
              <a:rPr lang="fi-FI" sz="4000" b="1" dirty="0"/>
              <a:t>Vammaisen uhrin näkökulma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81891" y="1551709"/>
            <a:ext cx="5437909" cy="4574455"/>
          </a:xfrm>
        </p:spPr>
        <p:txBody>
          <a:bodyPr>
            <a:noAutofit/>
          </a:bodyPr>
          <a:lstStyle/>
          <a:p>
            <a:r>
              <a:rPr lang="fi-FI" sz="2200" dirty="0"/>
              <a:t>Tunteet, kuten häpeä, pelko ja syyllisyys  - vammaisilla korostetusti</a:t>
            </a:r>
          </a:p>
          <a:p>
            <a:r>
              <a:rPr lang="fi-FI" sz="2200" dirty="0"/>
              <a:t>Shokkireaktio</a:t>
            </a:r>
          </a:p>
          <a:p>
            <a:r>
              <a:rPr lang="fi-FI" sz="2200" dirty="0"/>
              <a:t>Kommunikaatio-ongelmat</a:t>
            </a:r>
          </a:p>
          <a:p>
            <a:pPr lvl="1"/>
            <a:r>
              <a:rPr lang="fi-FI" sz="2200" dirty="0"/>
              <a:t>mm. puhe- tai kuulo-ongelmat</a:t>
            </a:r>
          </a:p>
          <a:p>
            <a:pPr lvl="1"/>
            <a:r>
              <a:rPr lang="fi-FI" sz="2200" dirty="0"/>
              <a:t>Vaikeat hahmotus- ja lukihäiriöt</a:t>
            </a:r>
          </a:p>
          <a:p>
            <a:pPr lvl="1"/>
            <a:r>
              <a:rPr lang="fi-FI" sz="2200" dirty="0"/>
              <a:t>Ymmärtämisen ongelmat</a:t>
            </a:r>
          </a:p>
          <a:p>
            <a:pPr lvl="1"/>
            <a:r>
              <a:rPr lang="fi-FI" sz="2200" dirty="0"/>
              <a:t>Tulkkina saatetaan käyttää väkivallan tekijää</a:t>
            </a:r>
          </a:p>
          <a:p>
            <a:r>
              <a:rPr lang="fi-FI" sz="2200" dirty="0"/>
              <a:t>Apuvälineongelmat</a:t>
            </a:r>
          </a:p>
          <a:p>
            <a:pPr lvl="1"/>
            <a:r>
              <a:rPr lang="fi-FI" sz="2200" dirty="0"/>
              <a:t>mm. puoliso/läheinen  piilottaa apuvälineet tai vie ne ulottumattomiin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440874"/>
            <a:ext cx="5181600" cy="5012462"/>
          </a:xfrm>
        </p:spPr>
        <p:txBody>
          <a:bodyPr>
            <a:normAutofit fontScale="55000" lnSpcReduction="20000"/>
          </a:bodyPr>
          <a:lstStyle/>
          <a:p>
            <a:r>
              <a:rPr lang="fi-FI" sz="4000" dirty="0"/>
              <a:t>Valtasuhteet</a:t>
            </a:r>
          </a:p>
          <a:p>
            <a:pPr lvl="1"/>
            <a:r>
              <a:rPr lang="fi-FI" sz="4000" dirty="0"/>
              <a:t>Alistussuhteet voivat olla vahvempia ja hankalampia kuin muilla naisilla</a:t>
            </a:r>
          </a:p>
          <a:p>
            <a:r>
              <a:rPr lang="fi-FI" sz="4000" dirty="0"/>
              <a:t>Riippuvaisuus väkivallan tekijästä</a:t>
            </a:r>
          </a:p>
          <a:p>
            <a:pPr lvl="2">
              <a:buFont typeface="Arial" pitchFamily="34" charset="0"/>
              <a:buChar char="-"/>
            </a:pPr>
            <a:r>
              <a:rPr lang="fi-FI" sz="4000" dirty="0"/>
              <a:t>Vanhemmat</a:t>
            </a:r>
          </a:p>
          <a:p>
            <a:pPr lvl="2">
              <a:buFont typeface="Arial" pitchFamily="34" charset="0"/>
              <a:buChar char="-"/>
            </a:pPr>
            <a:r>
              <a:rPr lang="fi-FI" sz="4000" dirty="0"/>
              <a:t>Puoliso</a:t>
            </a:r>
          </a:p>
          <a:p>
            <a:pPr lvl="2">
              <a:buFont typeface="Arial" pitchFamily="34" charset="0"/>
              <a:buChar char="-"/>
            </a:pPr>
            <a:r>
              <a:rPr lang="fi-FI" sz="4000" dirty="0"/>
              <a:t>Lapset</a:t>
            </a:r>
          </a:p>
          <a:p>
            <a:pPr lvl="2">
              <a:buFont typeface="Arial" pitchFamily="34" charset="0"/>
              <a:buChar char="-"/>
            </a:pPr>
            <a:r>
              <a:rPr lang="fi-FI" sz="4000" dirty="0"/>
              <a:t>Avustaja</a:t>
            </a:r>
          </a:p>
          <a:p>
            <a:pPr lvl="2">
              <a:buFont typeface="Arial" pitchFamily="34" charset="0"/>
              <a:buChar char="-"/>
            </a:pPr>
            <a:r>
              <a:rPr lang="fi-FI" sz="4000" dirty="0"/>
              <a:t>Taksinkuljettaja</a:t>
            </a:r>
          </a:p>
          <a:p>
            <a:r>
              <a:rPr lang="fi-FI" sz="4000" dirty="0"/>
              <a:t>Kyvyttömyys ja tottumattomuus hoitaa itse asioitaan</a:t>
            </a:r>
          </a:p>
          <a:p>
            <a:r>
              <a:rPr lang="fi-FI" sz="4000" dirty="0"/>
              <a:t>Vaikea tunnistaa omien rajojen  rikkoutumista mm. suihkutettaessa, wc-käynneillä</a:t>
            </a:r>
          </a:p>
          <a:p>
            <a:r>
              <a:rPr lang="fi-FI" sz="4000" dirty="0"/>
              <a:t>Vammainen joutuu hyväksymään kosketusta, jota muiden ei tarvitse kohdata</a:t>
            </a:r>
          </a:p>
          <a:p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5D89E-41D1-4FCF-8EAA-EF2062A4C5C5}" type="datetime1">
              <a:rPr lang="fi-FI" smtClean="0"/>
              <a:t>21.10.2019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739A-BBB4-43D7-9508-6BE0E54F6E48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57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Tekijän motiivit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Tilaisuus tekee varkaan - ei usko, että jää kiinni</a:t>
            </a:r>
          </a:p>
          <a:p>
            <a:r>
              <a:rPr lang="fi-FI" dirty="0" smtClean="0"/>
              <a:t>Vallan väärinkäyttö – oman aseman pönkittäminen</a:t>
            </a:r>
          </a:p>
          <a:p>
            <a:r>
              <a:rPr lang="fi-FI" dirty="0" smtClean="0"/>
              <a:t>Tekijän uupumus </a:t>
            </a:r>
          </a:p>
          <a:p>
            <a:r>
              <a:rPr lang="fi-FI" dirty="0" smtClean="0"/>
              <a:t>Vammaisen lapsen vanhemman/läheisen </a:t>
            </a:r>
          </a:p>
          <a:p>
            <a:pPr lvl="1"/>
            <a:r>
              <a:rPr lang="fi-FI" dirty="0" smtClean="0"/>
              <a:t>Häpeä</a:t>
            </a:r>
          </a:p>
          <a:p>
            <a:pPr lvl="1"/>
            <a:r>
              <a:rPr lang="fi-FI" dirty="0" smtClean="0"/>
              <a:t>Tietämättömyys</a:t>
            </a:r>
          </a:p>
          <a:p>
            <a:pPr lvl="1"/>
            <a:r>
              <a:rPr lang="fi-FI" dirty="0" smtClean="0"/>
              <a:t>Voimattomuus</a:t>
            </a:r>
          </a:p>
          <a:p>
            <a:pPr lvl="1"/>
            <a:r>
              <a:rPr lang="fi-FI" dirty="0" smtClean="0"/>
              <a:t>Neuvottomuus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8BA3-F40D-4333-A08E-FDD4860102B4}" type="datetime1">
              <a:rPr lang="fi-FI" smtClean="0"/>
              <a:t>21.10.2019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739A-BBB4-43D7-9508-6BE0E54F6E48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655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334</Words>
  <Application>Microsoft Office PowerPoint</Application>
  <PresentationFormat>Laajakuva</PresentationFormat>
  <Paragraphs>74</Paragraphs>
  <Slides>6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Vammainen nainen ja väkivalta</vt:lpstr>
      <vt:lpstr>Väkivallan yleisyydestä</vt:lpstr>
      <vt:lpstr>Lähisuhde- ja perheväkivalta</vt:lpstr>
      <vt:lpstr>Väkivallan muotoja https://www.turvakoti.net/site/?lan=1&amp;page_id=12</vt:lpstr>
      <vt:lpstr>Vammaisen uhrin näkökulma</vt:lpstr>
      <vt:lpstr>Tekijän motiivit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Piispa Minna</dc:creator>
  <cp:lastModifiedBy>Hoffrén Tea (STM)</cp:lastModifiedBy>
  <cp:revision>5</cp:revision>
  <dcterms:created xsi:type="dcterms:W3CDTF">2019-07-02T10:20:01Z</dcterms:created>
  <dcterms:modified xsi:type="dcterms:W3CDTF">2019-10-21T04:44:02Z</dcterms:modified>
</cp:coreProperties>
</file>