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2" r:id="rId3"/>
    <p:sldId id="261" r:id="rId4"/>
    <p:sldId id="266" r:id="rId5"/>
    <p:sldId id="265" r:id="rId6"/>
    <p:sldId id="268" r:id="rId7"/>
  </p:sldIdLst>
  <p:sldSz cx="9144000" cy="6858000" type="screen4x3"/>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5904" autoAdjust="0"/>
  </p:normalViewPr>
  <p:slideViewPr>
    <p:cSldViewPr snapToGrid="0">
      <p:cViewPr varScale="1">
        <p:scale>
          <a:sx n="101" d="100"/>
          <a:sy n="101" d="100"/>
        </p:scale>
        <p:origin x="182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ohna01\Data\OM92xx\KPO\Rikoksentorjuntaneuvosto\Rikoksentorjuntaohjelma\Kysely%20kunnille%20kev&#228;t%202017\Kopio%20Yhdistetty%20raportti%20toukokuu.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'Onko rikosten ehkäisyssä k'!$B$1</c:f>
              <c:strCache>
                <c:ptCount val="1"/>
                <c:pt idx="0">
                  <c:v>Kyllä</c:v>
                </c:pt>
              </c:strCache>
            </c:strRef>
          </c:tx>
          <c:invertIfNegative val="0"/>
          <c:dLbls>
            <c:spPr>
              <a:noFill/>
              <a:ln>
                <a:noFill/>
              </a:ln>
              <a:effectLst/>
            </c:spPr>
            <c:txPr>
              <a:bodyPr wrap="square" lIns="38100" tIns="19050" rIns="38100" bIns="19050" anchor="ctr">
                <a:spAutoFit/>
              </a:bodyPr>
              <a:lstStyle/>
              <a:p>
                <a:pPr>
                  <a:defRPr sz="200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'Onko rikosten ehkäisyssä k'!$A$2:$A$4</c:f>
              <c:strCache>
                <c:ptCount val="3"/>
                <c:pt idx="0">
                  <c:v>Nuorisovaltuusto</c:v>
                </c:pt>
                <c:pt idx="1">
                  <c:v>Vammaisneuvosto</c:v>
                </c:pt>
                <c:pt idx="2">
                  <c:v>Vanhusneuvosto</c:v>
                </c:pt>
              </c:strCache>
            </c:strRef>
          </c:cat>
          <c:val>
            <c:numRef>
              <c:f>'Onko rikosten ehkäisyssä k'!$B$2:$B$4</c:f>
              <c:numCache>
                <c:formatCode>0%</c:formatCode>
                <c:ptCount val="3"/>
                <c:pt idx="0">
                  <c:v>0.22429906542056077</c:v>
                </c:pt>
                <c:pt idx="1">
                  <c:v>0.10299999999999999</c:v>
                </c:pt>
                <c:pt idx="2">
                  <c:v>0.16800000000000001</c:v>
                </c:pt>
              </c:numCache>
            </c:numRef>
          </c:val>
          <c:extLst>
            <c:ext xmlns:c16="http://schemas.microsoft.com/office/drawing/2014/chart" uri="{C3380CC4-5D6E-409C-BE32-E72D297353CC}">
              <c16:uniqueId val="{00000000-1463-4C82-8667-F62922EC2259}"/>
            </c:ext>
          </c:extLst>
        </c:ser>
        <c:ser>
          <c:idx val="1"/>
          <c:order val="1"/>
          <c:tx>
            <c:strRef>
              <c:f>'Onko rikosten ehkäisyssä k'!$C$1</c:f>
              <c:strCache>
                <c:ptCount val="1"/>
                <c:pt idx="0">
                  <c:v>Ei</c:v>
                </c:pt>
              </c:strCache>
            </c:strRef>
          </c:tx>
          <c:invertIfNegative val="0"/>
          <c:dLbls>
            <c:spPr>
              <a:noFill/>
              <a:ln>
                <a:noFill/>
              </a:ln>
              <a:effectLst/>
            </c:spPr>
            <c:txPr>
              <a:bodyPr wrap="square" lIns="38100" tIns="19050" rIns="38100" bIns="19050" anchor="ctr">
                <a:spAutoFit/>
              </a:bodyPr>
              <a:lstStyle/>
              <a:p>
                <a:pPr>
                  <a:defRPr sz="200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'Onko rikosten ehkäisyssä k'!$A$2:$A$4</c:f>
              <c:strCache>
                <c:ptCount val="3"/>
                <c:pt idx="0">
                  <c:v>Nuorisovaltuusto</c:v>
                </c:pt>
                <c:pt idx="1">
                  <c:v>Vammaisneuvosto</c:v>
                </c:pt>
                <c:pt idx="2">
                  <c:v>Vanhusneuvosto</c:v>
                </c:pt>
              </c:strCache>
            </c:strRef>
          </c:cat>
          <c:val>
            <c:numRef>
              <c:f>'Onko rikosten ehkäisyssä k'!$C$2:$C$4</c:f>
              <c:numCache>
                <c:formatCode>0%</c:formatCode>
                <c:ptCount val="3"/>
                <c:pt idx="0">
                  <c:v>0.439</c:v>
                </c:pt>
                <c:pt idx="1">
                  <c:v>0.48599999999999999</c:v>
                </c:pt>
                <c:pt idx="2">
                  <c:v>0.44900000000000001</c:v>
                </c:pt>
              </c:numCache>
            </c:numRef>
          </c:val>
          <c:extLst>
            <c:ext xmlns:c16="http://schemas.microsoft.com/office/drawing/2014/chart" uri="{C3380CC4-5D6E-409C-BE32-E72D297353CC}">
              <c16:uniqueId val="{00000001-1463-4C82-8667-F62922EC2259}"/>
            </c:ext>
          </c:extLst>
        </c:ser>
        <c:ser>
          <c:idx val="2"/>
          <c:order val="2"/>
          <c:tx>
            <c:strRef>
              <c:f>'Onko rikosten ehkäisyssä k'!$D$1</c:f>
              <c:strCache>
                <c:ptCount val="1"/>
                <c:pt idx="0">
                  <c:v>En tiedä</c:v>
                </c:pt>
              </c:strCache>
            </c:strRef>
          </c:tx>
          <c:invertIfNegative val="0"/>
          <c:dLbls>
            <c:spPr>
              <a:noFill/>
              <a:ln>
                <a:noFill/>
              </a:ln>
              <a:effectLst/>
            </c:spPr>
            <c:txPr>
              <a:bodyPr wrap="square" lIns="38100" tIns="19050" rIns="38100" bIns="19050" anchor="ctr">
                <a:spAutoFit/>
              </a:bodyPr>
              <a:lstStyle/>
              <a:p>
                <a:pPr>
                  <a:defRPr sz="200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'Onko rikosten ehkäisyssä k'!$A$2:$A$4</c:f>
              <c:strCache>
                <c:ptCount val="3"/>
                <c:pt idx="0">
                  <c:v>Nuorisovaltuusto</c:v>
                </c:pt>
                <c:pt idx="1">
                  <c:v>Vammaisneuvosto</c:v>
                </c:pt>
                <c:pt idx="2">
                  <c:v>Vanhusneuvosto</c:v>
                </c:pt>
              </c:strCache>
            </c:strRef>
          </c:cat>
          <c:val>
            <c:numRef>
              <c:f>'Onko rikosten ehkäisyssä k'!$D$2:$D$4</c:f>
              <c:numCache>
                <c:formatCode>0%</c:formatCode>
                <c:ptCount val="3"/>
                <c:pt idx="0">
                  <c:v>0.224</c:v>
                </c:pt>
                <c:pt idx="1">
                  <c:v>0.29899999999999999</c:v>
                </c:pt>
                <c:pt idx="2">
                  <c:v>0.28000000000000003</c:v>
                </c:pt>
              </c:numCache>
            </c:numRef>
          </c:val>
          <c:extLst>
            <c:ext xmlns:c16="http://schemas.microsoft.com/office/drawing/2014/chart" uri="{C3380CC4-5D6E-409C-BE32-E72D297353CC}">
              <c16:uniqueId val="{00000002-1463-4C82-8667-F62922EC2259}"/>
            </c:ext>
          </c:extLst>
        </c:ser>
        <c:ser>
          <c:idx val="3"/>
          <c:order val="3"/>
          <c:tx>
            <c:strRef>
              <c:f>'Onko rikosten ehkäisyssä k'!$E$1</c:f>
              <c:strCache>
                <c:ptCount val="1"/>
                <c:pt idx="0">
                  <c:v>Tieto puuttuu</c:v>
                </c:pt>
              </c:strCache>
            </c:strRef>
          </c:tx>
          <c:invertIfNegative val="0"/>
          <c:dLbls>
            <c:spPr>
              <a:noFill/>
              <a:ln>
                <a:noFill/>
              </a:ln>
              <a:effectLst/>
            </c:spPr>
            <c:txPr>
              <a:bodyPr wrap="square" lIns="38100" tIns="19050" rIns="38100" bIns="19050" anchor="ctr">
                <a:spAutoFit/>
              </a:bodyPr>
              <a:lstStyle/>
              <a:p>
                <a:pPr>
                  <a:defRPr sz="200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'Onko rikosten ehkäisyssä k'!$A$2:$A$4</c:f>
              <c:strCache>
                <c:ptCount val="3"/>
                <c:pt idx="0">
                  <c:v>Nuorisovaltuusto</c:v>
                </c:pt>
                <c:pt idx="1">
                  <c:v>Vammaisneuvosto</c:v>
                </c:pt>
                <c:pt idx="2">
                  <c:v>Vanhusneuvosto</c:v>
                </c:pt>
              </c:strCache>
            </c:strRef>
          </c:cat>
          <c:val>
            <c:numRef>
              <c:f>'Onko rikosten ehkäisyssä k'!$E$2:$E$4</c:f>
              <c:numCache>
                <c:formatCode>0%</c:formatCode>
                <c:ptCount val="3"/>
                <c:pt idx="0">
                  <c:v>0.11</c:v>
                </c:pt>
                <c:pt idx="1">
                  <c:v>0.11</c:v>
                </c:pt>
                <c:pt idx="2">
                  <c:v>0.1</c:v>
                </c:pt>
              </c:numCache>
            </c:numRef>
          </c:val>
          <c:extLst>
            <c:ext xmlns:c16="http://schemas.microsoft.com/office/drawing/2014/chart" uri="{C3380CC4-5D6E-409C-BE32-E72D297353CC}">
              <c16:uniqueId val="{00000003-1463-4C82-8667-F62922EC2259}"/>
            </c:ext>
          </c:extLst>
        </c:ser>
        <c:dLbls>
          <c:showLegendKey val="0"/>
          <c:showVal val="0"/>
          <c:showCatName val="0"/>
          <c:showSerName val="0"/>
          <c:showPercent val="0"/>
          <c:showBubbleSize val="0"/>
        </c:dLbls>
        <c:gapWidth val="150"/>
        <c:overlap val="100"/>
        <c:axId val="131547520"/>
        <c:axId val="131549056"/>
      </c:barChart>
      <c:catAx>
        <c:axId val="131547520"/>
        <c:scaling>
          <c:orientation val="minMax"/>
        </c:scaling>
        <c:delete val="0"/>
        <c:axPos val="l"/>
        <c:numFmt formatCode="General" sourceLinked="0"/>
        <c:majorTickMark val="out"/>
        <c:minorTickMark val="none"/>
        <c:tickLblPos val="nextTo"/>
        <c:txPr>
          <a:bodyPr/>
          <a:lstStyle/>
          <a:p>
            <a:pPr>
              <a:defRPr sz="2000"/>
            </a:pPr>
            <a:endParaRPr lang="fi-FI"/>
          </a:p>
        </c:txPr>
        <c:crossAx val="131549056"/>
        <c:crosses val="autoZero"/>
        <c:auto val="1"/>
        <c:lblAlgn val="ctr"/>
        <c:lblOffset val="100"/>
        <c:noMultiLvlLbl val="0"/>
      </c:catAx>
      <c:valAx>
        <c:axId val="131549056"/>
        <c:scaling>
          <c:orientation val="minMax"/>
        </c:scaling>
        <c:delete val="0"/>
        <c:axPos val="b"/>
        <c:majorGridlines/>
        <c:numFmt formatCode="0%" sourceLinked="1"/>
        <c:majorTickMark val="out"/>
        <c:minorTickMark val="none"/>
        <c:tickLblPos val="nextTo"/>
        <c:txPr>
          <a:bodyPr/>
          <a:lstStyle/>
          <a:p>
            <a:pPr>
              <a:defRPr sz="1600"/>
            </a:pPr>
            <a:endParaRPr lang="fi-FI"/>
          </a:p>
        </c:txPr>
        <c:crossAx val="131547520"/>
        <c:crosses val="autoZero"/>
        <c:crossBetween val="between"/>
      </c:valAx>
    </c:plotArea>
    <c:legend>
      <c:legendPos val="b"/>
      <c:layout>
        <c:manualLayout>
          <c:xMode val="edge"/>
          <c:yMode val="edge"/>
          <c:x val="0.32532629551702746"/>
          <c:y val="0.91400930483927234"/>
          <c:w val="0.5978303206547082"/>
          <c:h val="8.3232000166825026E-2"/>
        </c:manualLayout>
      </c:layout>
      <c:overlay val="0"/>
      <c:txPr>
        <a:bodyPr/>
        <a:lstStyle/>
        <a:p>
          <a:pPr>
            <a:defRPr sz="2000"/>
          </a:pPr>
          <a:endParaRPr lang="fi-FI"/>
        </a:p>
      </c:txPr>
    </c:legend>
    <c:plotVisOnly val="1"/>
    <c:dispBlanksAs val="gap"/>
    <c:showDLblsOverMax val="0"/>
  </c:chart>
  <c:txPr>
    <a:bodyPr/>
    <a:lstStyle/>
    <a:p>
      <a:pPr>
        <a:defRPr sz="1600" b="1"/>
      </a:pPr>
      <a:endParaRPr lang="fi-FI"/>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C437DF1B-8070-4515-A0BB-44D952FDD16D}" type="datetimeFigureOut">
              <a:rPr lang="fi-FI" smtClean="0"/>
              <a:t>21.10.2019</a:t>
            </a:fld>
            <a:endParaRPr lang="fi-FI"/>
          </a:p>
        </p:txBody>
      </p:sp>
      <p:sp>
        <p:nvSpPr>
          <p:cNvPr id="4" name="Dian kuvan paikkamerkki 3"/>
          <p:cNvSpPr>
            <a:spLocks noGrp="1" noRot="1" noChangeAspect="1"/>
          </p:cNvSpPr>
          <p:nvPr>
            <p:ph type="sldImg" idx="2"/>
          </p:nvPr>
        </p:nvSpPr>
        <p:spPr>
          <a:xfrm>
            <a:off x="1195388" y="1241425"/>
            <a:ext cx="4467225"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8934D397-87F7-4846-817E-87A35D65E426}" type="slidenum">
              <a:rPr lang="fi-FI" smtClean="0"/>
              <a:t>‹#›</a:t>
            </a:fld>
            <a:endParaRPr lang="fi-FI"/>
          </a:p>
        </p:txBody>
      </p:sp>
    </p:spTree>
    <p:extLst>
      <p:ext uri="{BB962C8B-B14F-4D97-AF65-F5344CB8AC3E}">
        <p14:creationId xmlns:p14="http://schemas.microsoft.com/office/powerpoint/2010/main" val="1316914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1195388" y="1241425"/>
            <a:ext cx="4467225" cy="3349625"/>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18C5BB4E-A220-495F-85E1-17803DDD03FC}" type="slidenum">
              <a:rPr lang="en-US" smtClean="0"/>
              <a:t>2</a:t>
            </a:fld>
            <a:endParaRPr lang="en-US"/>
          </a:p>
        </p:txBody>
      </p:sp>
    </p:spTree>
    <p:extLst>
      <p:ext uri="{BB962C8B-B14F-4D97-AF65-F5344CB8AC3E}">
        <p14:creationId xmlns:p14="http://schemas.microsoft.com/office/powerpoint/2010/main" val="148173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1195388" y="1241425"/>
            <a:ext cx="4467225" cy="3349625"/>
          </a:xfrm>
        </p:spPr>
      </p:sp>
      <p:sp>
        <p:nvSpPr>
          <p:cNvPr id="3" name="Huomautusten paikkamerkki 2"/>
          <p:cNvSpPr>
            <a:spLocks noGrp="1"/>
          </p:cNvSpPr>
          <p:nvPr>
            <p:ph type="body" idx="1"/>
          </p:nvPr>
        </p:nvSpPr>
        <p:spPr/>
        <p:txBody>
          <a:bodyPr/>
          <a:lstStyle/>
          <a:p>
            <a:pPr defTabSz="907268">
              <a:defRPr/>
            </a:pPr>
            <a:r>
              <a:rPr lang="fi-FI" dirty="0" smtClean="0"/>
              <a:t>Kuntalain (402/2015) velvoittamien vammais- ja vanhusneuvostojen sekä nuorisovaltuustojen tulee voida vaikuttaa kunnan eri toimialojen toiminnan suunnitteluun, valmisteluun ja seurantaan mm. hyvinvointiin, terveyteen, osallisuuteen ja elinympäristöön liittyvissä asioissa. Turvallisuuden tunne ja turvallinen asumisympäristö olisivat juuri niitä asioita, jotka liittyvät hyvinvointiin ja elinympäristöön ja ovat osa rikoksentorjuntatyötä ja rikosten ehkäisyä.</a:t>
            </a:r>
          </a:p>
          <a:p>
            <a:endParaRPr lang="fi-FI" dirty="0"/>
          </a:p>
        </p:txBody>
      </p:sp>
      <p:sp>
        <p:nvSpPr>
          <p:cNvPr id="4" name="Dian numeron paikkamerkki 3"/>
          <p:cNvSpPr>
            <a:spLocks noGrp="1"/>
          </p:cNvSpPr>
          <p:nvPr>
            <p:ph type="sldNum" sz="quarter" idx="10"/>
          </p:nvPr>
        </p:nvSpPr>
        <p:spPr/>
        <p:txBody>
          <a:bodyPr/>
          <a:lstStyle/>
          <a:p>
            <a:fld id="{18C5BB4E-A220-495F-85E1-17803DDD03FC}" type="slidenum">
              <a:rPr lang="en-US" smtClean="0"/>
              <a:t>5</a:t>
            </a:fld>
            <a:endParaRPr lang="en-US"/>
          </a:p>
        </p:txBody>
      </p:sp>
    </p:spTree>
    <p:extLst>
      <p:ext uri="{BB962C8B-B14F-4D97-AF65-F5344CB8AC3E}">
        <p14:creationId xmlns:p14="http://schemas.microsoft.com/office/powerpoint/2010/main" val="3834353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i-FI" smtClean="0"/>
              <a:t>Muokkaa perustyyl. napsautt.</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DC12B4D6-959F-4AB1-B3DF-D07B7A0AB4E9}" type="datetimeFigureOut">
              <a:rPr lang="fi-FI" smtClean="0"/>
              <a:t>21.10.2019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3400302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C12B4D6-959F-4AB1-B3DF-D07B7A0AB4E9}" type="datetimeFigureOut">
              <a:rPr lang="fi-FI" smtClean="0"/>
              <a:t>21.10.2019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48889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C12B4D6-959F-4AB1-B3DF-D07B7A0AB4E9}" type="datetimeFigureOut">
              <a:rPr lang="fi-FI" smtClean="0"/>
              <a:t>21.10.2019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268521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C12B4D6-959F-4AB1-B3DF-D07B7A0AB4E9}" type="datetimeFigureOut">
              <a:rPr lang="fi-FI" smtClean="0"/>
              <a:t>21.10.2019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597011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i-FI" smtClean="0"/>
              <a:t>Muokkaa perustyyl. napsautt.</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DC12B4D6-959F-4AB1-B3DF-D07B7A0AB4E9}" type="datetimeFigureOut">
              <a:rPr lang="fi-FI" smtClean="0"/>
              <a:t>21.10.2019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2481545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C12B4D6-959F-4AB1-B3DF-D07B7A0AB4E9}" type="datetimeFigureOut">
              <a:rPr lang="fi-FI" smtClean="0"/>
              <a:t>21.10.2019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226189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629842" y="2505075"/>
            <a:ext cx="3868340"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4629150" y="2505075"/>
            <a:ext cx="3887391"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C12B4D6-959F-4AB1-B3DF-D07B7A0AB4E9}" type="datetimeFigureOut">
              <a:rPr lang="fi-FI" smtClean="0"/>
              <a:t>21.10.2019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4255138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DC12B4D6-959F-4AB1-B3DF-D07B7A0AB4E9}" type="datetimeFigureOut">
              <a:rPr lang="fi-FI" smtClean="0"/>
              <a:t>21.10.2019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3817740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12B4D6-959F-4AB1-B3DF-D07B7A0AB4E9}" type="datetimeFigureOut">
              <a:rPr lang="fi-FI" smtClean="0"/>
              <a:t>21.10.2019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371029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i-FI" smtClean="0"/>
              <a:t>Muokkaa perustyyl. napsautt.</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DC12B4D6-959F-4AB1-B3DF-D07B7A0AB4E9}" type="datetimeFigureOut">
              <a:rPr lang="fi-FI" smtClean="0"/>
              <a:t>21.10.2019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342856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DC12B4D6-959F-4AB1-B3DF-D07B7A0AB4E9}" type="datetimeFigureOut">
              <a:rPr lang="fi-FI" smtClean="0"/>
              <a:t>21.10.2019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F54758A-0509-42FE-932B-9D5DCEB300D5}" type="slidenum">
              <a:rPr lang="fi-FI" smtClean="0"/>
              <a:t>‹#›</a:t>
            </a:fld>
            <a:endParaRPr lang="fi-FI"/>
          </a:p>
        </p:txBody>
      </p:sp>
    </p:spTree>
    <p:extLst>
      <p:ext uri="{BB962C8B-B14F-4D97-AF65-F5344CB8AC3E}">
        <p14:creationId xmlns:p14="http://schemas.microsoft.com/office/powerpoint/2010/main" val="111692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12B4D6-959F-4AB1-B3DF-D07B7A0AB4E9}" type="datetimeFigureOut">
              <a:rPr lang="fi-FI" smtClean="0"/>
              <a:t>21.10.2019</a:t>
            </a:fld>
            <a:endParaRPr lang="fi-F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54758A-0509-42FE-932B-9D5DCEB300D5}" type="slidenum">
              <a:rPr lang="fi-FI" smtClean="0"/>
              <a:t>‹#›</a:t>
            </a:fld>
            <a:endParaRPr lang="fi-FI"/>
          </a:p>
        </p:txBody>
      </p:sp>
    </p:spTree>
    <p:extLst>
      <p:ext uri="{BB962C8B-B14F-4D97-AF65-F5344CB8AC3E}">
        <p14:creationId xmlns:p14="http://schemas.microsoft.com/office/powerpoint/2010/main" val="1604815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6600" b="1" dirty="0" smtClean="0"/>
              <a:t>Turvallisesti yhdessä –</a:t>
            </a:r>
            <a:br>
              <a:rPr lang="fi-FI" sz="6600" b="1" dirty="0" smtClean="0"/>
            </a:br>
            <a:r>
              <a:rPr lang="fi-FI" sz="3200" dirty="0"/>
              <a:t>Kansallinen rikoksentorjuntaohjelma ja vammaisten mahdollisuudet arjen turvallisuuden lisäämisessä</a:t>
            </a:r>
          </a:p>
        </p:txBody>
      </p:sp>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17008"/>
            <a:ext cx="4645152" cy="1840992"/>
          </a:xfrm>
          <a:prstGeom prst="rect">
            <a:avLst/>
          </a:prstGeom>
        </p:spPr>
      </p:pic>
    </p:spTree>
    <p:extLst>
      <p:ext uri="{BB962C8B-B14F-4D97-AF65-F5344CB8AC3E}">
        <p14:creationId xmlns:p14="http://schemas.microsoft.com/office/powerpoint/2010/main" val="3867870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orakulmio 7"/>
          <p:cNvSpPr/>
          <p:nvPr/>
        </p:nvSpPr>
        <p:spPr>
          <a:xfrm>
            <a:off x="0" y="0"/>
            <a:ext cx="9144000" cy="980728"/>
          </a:xfrm>
          <a:prstGeom prst="rect">
            <a:avLst/>
          </a:prstGeom>
          <a:solidFill>
            <a:srgbClr val="1D95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Sisällön paikkamerkki 2"/>
          <p:cNvSpPr>
            <a:spLocks noGrp="1"/>
          </p:cNvSpPr>
          <p:nvPr>
            <p:ph idx="1"/>
          </p:nvPr>
        </p:nvSpPr>
        <p:spPr>
          <a:xfrm>
            <a:off x="361454" y="1285298"/>
            <a:ext cx="8539101" cy="4351338"/>
          </a:xfrm>
        </p:spPr>
        <p:txBody>
          <a:bodyPr>
            <a:normAutofit lnSpcReduction="10000"/>
          </a:bodyPr>
          <a:lstStyle/>
          <a:p>
            <a:pPr marL="0" indent="0">
              <a:buNone/>
            </a:pPr>
            <a:r>
              <a:rPr lang="fi-FI" sz="3200" dirty="0" smtClean="0"/>
              <a:t>Rikoksentorjuntaa ovat </a:t>
            </a:r>
            <a:r>
              <a:rPr lang="fi-FI" sz="3200" dirty="0"/>
              <a:t>kaikki toimet, joilla ehkäistään ja vähennetään </a:t>
            </a:r>
            <a:endParaRPr lang="fi-FI" sz="3200" dirty="0" smtClean="0"/>
          </a:p>
          <a:p>
            <a:pPr marL="0" indent="0">
              <a:buNone/>
            </a:pPr>
            <a:endParaRPr lang="fi-FI" sz="3200" dirty="0"/>
          </a:p>
          <a:p>
            <a:pPr marL="457189" indent="-457189">
              <a:buFont typeface="+mj-lt"/>
              <a:buAutoNum type="arabicPeriod"/>
            </a:pPr>
            <a:r>
              <a:rPr lang="fi-FI" sz="3200" dirty="0"/>
              <a:t>Rikoksia ja rikoksista aiheutuvia haittoja</a:t>
            </a:r>
          </a:p>
          <a:p>
            <a:pPr marL="457189" indent="-457189">
              <a:buFont typeface="+mj-lt"/>
              <a:buAutoNum type="arabicPeriod"/>
            </a:pPr>
            <a:r>
              <a:rPr lang="fi-FI" sz="3200" dirty="0"/>
              <a:t>rikoksen uhriksi joutumisen riskiä</a:t>
            </a:r>
          </a:p>
          <a:p>
            <a:pPr marL="457189" indent="-457189">
              <a:buFont typeface="+mj-lt"/>
              <a:buAutoNum type="arabicPeriod"/>
            </a:pPr>
            <a:r>
              <a:rPr lang="fi-FI" sz="3200" dirty="0"/>
              <a:t>rikoksen tekijäksi päätymisen ja rikoksen uusimisen riskiä (tekijään kohdistuvat)</a:t>
            </a:r>
          </a:p>
          <a:p>
            <a:pPr marL="457189" indent="-457189">
              <a:buFont typeface="+mj-lt"/>
              <a:buAutoNum type="arabicPeriod"/>
            </a:pPr>
            <a:r>
              <a:rPr lang="fi-FI" sz="3200" dirty="0"/>
              <a:t>rikoksen pelkoa ja lisätään turvallisuutta ja turvallisuuden tunnetta.</a:t>
            </a:r>
          </a:p>
          <a:p>
            <a:endParaRPr lang="fi-FI" sz="3200" dirty="0"/>
          </a:p>
        </p:txBody>
      </p:sp>
      <p:sp>
        <p:nvSpPr>
          <p:cNvPr id="6" name="Dian numeron paikkamerkki 5"/>
          <p:cNvSpPr>
            <a:spLocks noGrp="1"/>
          </p:cNvSpPr>
          <p:nvPr>
            <p:ph type="sldNum" sz="quarter" idx="12"/>
          </p:nvPr>
        </p:nvSpPr>
        <p:spPr/>
        <p:txBody>
          <a:bodyPr/>
          <a:lstStyle/>
          <a:p>
            <a:fld id="{92A63A85-3805-45EE-9E20-FAE8C4C53AF6}" type="slidenum">
              <a:rPr lang="fi-FI" noProof="0" smtClean="0"/>
              <a:t>2</a:t>
            </a:fld>
            <a:endParaRPr lang="fi-FI" noProof="0" dirty="0"/>
          </a:p>
        </p:txBody>
      </p:sp>
      <p:sp>
        <p:nvSpPr>
          <p:cNvPr id="7" name="Tekstiruutu 6"/>
          <p:cNvSpPr txBox="1"/>
          <p:nvPr/>
        </p:nvSpPr>
        <p:spPr>
          <a:xfrm>
            <a:off x="59377" y="105643"/>
            <a:ext cx="9084623" cy="769441"/>
          </a:xfrm>
          <a:prstGeom prst="rect">
            <a:avLst/>
          </a:prstGeom>
          <a:noFill/>
        </p:spPr>
        <p:txBody>
          <a:bodyPr wrap="square" rtlCol="0">
            <a:spAutoFit/>
          </a:bodyPr>
          <a:lstStyle/>
          <a:p>
            <a:pPr algn="ctr"/>
            <a:r>
              <a:rPr lang="fi-FI" sz="4400" b="1" dirty="0">
                <a:solidFill>
                  <a:schemeClr val="bg1"/>
                </a:solidFill>
              </a:rPr>
              <a:t>Rikoksentorjunta ja rikosten ehkäisy</a:t>
            </a:r>
            <a:endParaRPr lang="fi-FI" sz="4400" dirty="0">
              <a:solidFill>
                <a:schemeClr val="bg1"/>
              </a:solidFill>
            </a:endParaRPr>
          </a:p>
        </p:txBody>
      </p:sp>
    </p:spTree>
    <p:extLst>
      <p:ext uri="{BB962C8B-B14F-4D97-AF65-F5344CB8AC3E}">
        <p14:creationId xmlns:p14="http://schemas.microsoft.com/office/powerpoint/2010/main" val="1040067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Suorakulmio 8"/>
          <p:cNvSpPr/>
          <p:nvPr/>
        </p:nvSpPr>
        <p:spPr>
          <a:xfrm>
            <a:off x="0" y="0"/>
            <a:ext cx="9144000" cy="980728"/>
          </a:xfrm>
          <a:prstGeom prst="rect">
            <a:avLst/>
          </a:prstGeom>
          <a:solidFill>
            <a:srgbClr val="1D95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Sisällön paikkamerkki 2"/>
          <p:cNvSpPr>
            <a:spLocks noGrp="1"/>
          </p:cNvSpPr>
          <p:nvPr>
            <p:ph idx="1"/>
          </p:nvPr>
        </p:nvSpPr>
        <p:spPr>
          <a:xfrm>
            <a:off x="414252" y="1412778"/>
            <a:ext cx="8280000" cy="4595447"/>
          </a:xfrm>
        </p:spPr>
        <p:txBody>
          <a:bodyPr>
            <a:normAutofit/>
          </a:bodyPr>
          <a:lstStyle/>
          <a:p>
            <a:pPr marL="457189" indent="-457189">
              <a:buFont typeface="+mj-lt"/>
              <a:buAutoNum type="arabicPeriod"/>
            </a:pPr>
            <a:r>
              <a:rPr lang="fi-FI" sz="2400" dirty="0"/>
              <a:t>Selkeytetään rikosten ehkäisyn kytkeytyminen kunnan muihin suunnitelmiin </a:t>
            </a:r>
          </a:p>
          <a:p>
            <a:pPr marL="457189" indent="-457189">
              <a:buFont typeface="+mj-lt"/>
              <a:buAutoNum type="arabicPeriod"/>
            </a:pPr>
            <a:r>
              <a:rPr lang="fi-FI" sz="2400" dirty="0"/>
              <a:t>Rikosten ehkäisyyn kytkeytyvän yhteistyön ja verkostoitumisen parantaminen viranomaisten, elinkeinoelämän, järjestöjen ja kansalaisten kanssa</a:t>
            </a:r>
          </a:p>
          <a:p>
            <a:pPr marL="457189" indent="-457189">
              <a:buFont typeface="+mj-lt"/>
              <a:buAutoNum type="arabicPeriod"/>
            </a:pPr>
            <a:r>
              <a:rPr lang="fi-FI" sz="2400" dirty="0"/>
              <a:t>Lisätään rikoksentorjuntatyön osaamista paikallisella ja kansallisella tasolla</a:t>
            </a:r>
          </a:p>
          <a:p>
            <a:pPr marL="457189" indent="-457189">
              <a:buFont typeface="+mj-lt"/>
              <a:buAutoNum type="arabicPeriod"/>
            </a:pPr>
            <a:r>
              <a:rPr lang="fi-FI" sz="2400" dirty="0"/>
              <a:t>Edistetään asukkaiden ja kansalaisjärjestöjen kuulemista rikosten ehkäisyn suunnittelussa </a:t>
            </a:r>
          </a:p>
          <a:p>
            <a:pPr marL="457189" indent="-457189">
              <a:buFont typeface="+mj-lt"/>
              <a:buAutoNum type="arabicPeriod"/>
            </a:pPr>
            <a:r>
              <a:rPr lang="fi-FI" sz="2400" dirty="0"/>
              <a:t>Kehitetään kansalaisten osallistumista ja vaikuttamiskeinoja rikosten ehkäisyssä ja koetun turvallisuuden edistämisessä </a:t>
            </a:r>
          </a:p>
          <a:p>
            <a:endParaRPr lang="fi-FI" sz="2400" dirty="0"/>
          </a:p>
        </p:txBody>
      </p:sp>
      <p:sp>
        <p:nvSpPr>
          <p:cNvPr id="6" name="Dian numeron paikkamerkki 5"/>
          <p:cNvSpPr>
            <a:spLocks noGrp="1"/>
          </p:cNvSpPr>
          <p:nvPr>
            <p:ph type="sldNum" sz="quarter" idx="12"/>
          </p:nvPr>
        </p:nvSpPr>
        <p:spPr/>
        <p:txBody>
          <a:bodyPr/>
          <a:lstStyle/>
          <a:p>
            <a:fld id="{92A63A85-3805-45EE-9E20-FAE8C4C53AF6}" type="slidenum">
              <a:rPr lang="fi-FI" noProof="0" smtClean="0"/>
              <a:t>3</a:t>
            </a:fld>
            <a:endParaRPr lang="fi-FI" noProof="0" dirty="0"/>
          </a:p>
        </p:txBody>
      </p:sp>
      <p:sp>
        <p:nvSpPr>
          <p:cNvPr id="7" name="Tekstiruutu 6"/>
          <p:cNvSpPr txBox="1"/>
          <p:nvPr/>
        </p:nvSpPr>
        <p:spPr>
          <a:xfrm>
            <a:off x="0" y="134924"/>
            <a:ext cx="9108504" cy="646331"/>
          </a:xfrm>
          <a:prstGeom prst="rect">
            <a:avLst/>
          </a:prstGeom>
          <a:noFill/>
        </p:spPr>
        <p:txBody>
          <a:bodyPr wrap="square" rtlCol="0">
            <a:spAutoFit/>
          </a:bodyPr>
          <a:lstStyle/>
          <a:p>
            <a:pPr algn="ctr"/>
            <a:r>
              <a:rPr lang="fi-FI" sz="3600" b="1" dirty="0">
                <a:solidFill>
                  <a:schemeClr val="bg1"/>
                </a:solidFill>
              </a:rPr>
              <a:t>Rikoksentorjuntaohjelman tavoitteet:</a:t>
            </a:r>
          </a:p>
        </p:txBody>
      </p:sp>
    </p:spTree>
    <p:extLst>
      <p:ext uri="{BB962C8B-B14F-4D97-AF65-F5344CB8AC3E}">
        <p14:creationId xmlns:p14="http://schemas.microsoft.com/office/powerpoint/2010/main" val="1048489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orakulmio 6"/>
          <p:cNvSpPr/>
          <p:nvPr/>
        </p:nvSpPr>
        <p:spPr>
          <a:xfrm>
            <a:off x="0" y="0"/>
            <a:ext cx="9144000" cy="980728"/>
          </a:xfrm>
          <a:prstGeom prst="rect">
            <a:avLst/>
          </a:prstGeom>
          <a:solidFill>
            <a:srgbClr val="1D95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Sisällön paikkamerkki 2"/>
          <p:cNvSpPr>
            <a:spLocks noGrp="1"/>
          </p:cNvSpPr>
          <p:nvPr>
            <p:ph idx="1"/>
          </p:nvPr>
        </p:nvSpPr>
        <p:spPr>
          <a:xfrm>
            <a:off x="347296" y="1674900"/>
            <a:ext cx="8645978" cy="4351338"/>
          </a:xfrm>
        </p:spPr>
        <p:txBody>
          <a:bodyPr>
            <a:noAutofit/>
          </a:bodyPr>
          <a:lstStyle/>
          <a:p>
            <a:pPr marL="342891" indent="-342891">
              <a:buFontTx/>
              <a:buChar char="-"/>
            </a:pPr>
            <a:r>
              <a:rPr lang="fi-FI" sz="3200" dirty="0" smtClean="0"/>
              <a:t>Turvallisuuskävelyt</a:t>
            </a:r>
            <a:r>
              <a:rPr lang="fi-FI" sz="3200" dirty="0"/>
              <a:t>, </a:t>
            </a:r>
            <a:r>
              <a:rPr lang="fi-FI" sz="3200" dirty="0" smtClean="0"/>
              <a:t>turvallisuuskyselyt </a:t>
            </a:r>
          </a:p>
          <a:p>
            <a:pPr marL="342891" indent="-342891">
              <a:buFontTx/>
              <a:buChar char="-"/>
            </a:pPr>
            <a:r>
              <a:rPr lang="fi-FI" sz="3200" dirty="0" smtClean="0"/>
              <a:t>Kuntalain velvoittamat vanhus- </a:t>
            </a:r>
            <a:r>
              <a:rPr lang="fi-FI" sz="3200" dirty="0"/>
              <a:t>ja </a:t>
            </a:r>
            <a:r>
              <a:rPr lang="fi-FI" sz="3200" dirty="0" smtClean="0"/>
              <a:t>vammaisneuvostot sekä nuorisovaltuustot </a:t>
            </a:r>
          </a:p>
          <a:p>
            <a:pPr marL="342891" indent="-342891">
              <a:buFontTx/>
              <a:buChar char="-"/>
            </a:pPr>
            <a:r>
              <a:rPr lang="fi-FI" sz="3200" dirty="0"/>
              <a:t>asukas- ja kaupunginosayhdistykset, maahanmuuttajafoorumit, alueelliset etnisten suhteiden ja romaniasioiden neuvottelukunnat   </a:t>
            </a:r>
          </a:p>
          <a:p>
            <a:pPr marL="342891" indent="-342891">
              <a:buFontTx/>
              <a:buChar char="-"/>
            </a:pPr>
            <a:r>
              <a:rPr lang="fi-FI" sz="3200" dirty="0" smtClean="0"/>
              <a:t>Osallistuva budjetointi</a:t>
            </a:r>
          </a:p>
          <a:p>
            <a:pPr marL="342891" indent="-342891">
              <a:buFontTx/>
              <a:buChar char="-"/>
            </a:pPr>
            <a:r>
              <a:rPr lang="fi-FI" sz="3200" dirty="0" smtClean="0"/>
              <a:t>Osallisuuskoordinaattorit </a:t>
            </a:r>
          </a:p>
        </p:txBody>
      </p:sp>
      <p:sp>
        <p:nvSpPr>
          <p:cNvPr id="6" name="Dian numeron paikkamerkki 5"/>
          <p:cNvSpPr>
            <a:spLocks noGrp="1"/>
          </p:cNvSpPr>
          <p:nvPr>
            <p:ph type="sldNum" sz="quarter" idx="12"/>
          </p:nvPr>
        </p:nvSpPr>
        <p:spPr/>
        <p:txBody>
          <a:bodyPr/>
          <a:lstStyle/>
          <a:p>
            <a:fld id="{92A63A85-3805-45EE-9E20-FAE8C4C53AF6}" type="slidenum">
              <a:rPr lang="fi-FI" noProof="0" smtClean="0"/>
              <a:t>4</a:t>
            </a:fld>
            <a:endParaRPr lang="fi-FI" noProof="0" dirty="0"/>
          </a:p>
        </p:txBody>
      </p:sp>
      <p:sp>
        <p:nvSpPr>
          <p:cNvPr id="4" name="Tekstiruutu 3"/>
          <p:cNvSpPr txBox="1"/>
          <p:nvPr/>
        </p:nvSpPr>
        <p:spPr>
          <a:xfrm>
            <a:off x="0" y="160774"/>
            <a:ext cx="9144000" cy="646331"/>
          </a:xfrm>
          <a:prstGeom prst="rect">
            <a:avLst/>
          </a:prstGeom>
          <a:noFill/>
        </p:spPr>
        <p:txBody>
          <a:bodyPr wrap="square" rtlCol="0">
            <a:spAutoFit/>
          </a:bodyPr>
          <a:lstStyle/>
          <a:p>
            <a:pPr algn="ctr"/>
            <a:r>
              <a:rPr lang="fi-FI" sz="3600" b="1" dirty="0" smtClean="0">
                <a:solidFill>
                  <a:schemeClr val="bg1"/>
                </a:solidFill>
              </a:rPr>
              <a:t>Kunta voi kuulla asukkaita monella eri tapaa</a:t>
            </a:r>
            <a:endParaRPr lang="fi-FI" sz="3600" b="1" dirty="0">
              <a:solidFill>
                <a:schemeClr val="bg1"/>
              </a:solidFill>
            </a:endParaRPr>
          </a:p>
        </p:txBody>
      </p:sp>
    </p:spTree>
    <p:extLst>
      <p:ext uri="{BB962C8B-B14F-4D97-AF65-F5344CB8AC3E}">
        <p14:creationId xmlns:p14="http://schemas.microsoft.com/office/powerpoint/2010/main" val="1414522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32000" y="808893"/>
            <a:ext cx="8280000" cy="586155"/>
          </a:xfrm>
        </p:spPr>
        <p:txBody>
          <a:bodyPr>
            <a:normAutofit fontScale="90000"/>
          </a:bodyPr>
          <a:lstStyle/>
          <a:p>
            <a:r>
              <a:rPr lang="fi-FI" dirty="0" smtClean="0"/>
              <a:t>Onko </a:t>
            </a:r>
            <a:r>
              <a:rPr lang="fi-FI" dirty="0"/>
              <a:t>rikosten ehkäisyssä kuultu seuraavia elimiä (n=107) </a:t>
            </a:r>
            <a:br>
              <a:rPr lang="fi-FI" dirty="0"/>
            </a:br>
            <a:endParaRPr lang="fi-FI" dirty="0"/>
          </a:p>
        </p:txBody>
      </p:sp>
      <p:sp>
        <p:nvSpPr>
          <p:cNvPr id="3" name="Sisällön paikkamerkki 2"/>
          <p:cNvSpPr>
            <a:spLocks noGrp="1"/>
          </p:cNvSpPr>
          <p:nvPr>
            <p:ph idx="1"/>
          </p:nvPr>
        </p:nvSpPr>
        <p:spPr/>
        <p:txBody>
          <a:bodyPr/>
          <a:lstStyle/>
          <a:p>
            <a:pPr marL="0" indent="0">
              <a:buNone/>
            </a:pPr>
            <a:endParaRPr lang="fi-FI" dirty="0"/>
          </a:p>
          <a:p>
            <a:endParaRPr lang="fi-FI" dirty="0"/>
          </a:p>
        </p:txBody>
      </p:sp>
      <p:sp>
        <p:nvSpPr>
          <p:cNvPr id="5" name="Alatunnisteen paikkamerkki 4"/>
          <p:cNvSpPr>
            <a:spLocks noGrp="1"/>
          </p:cNvSpPr>
          <p:nvPr>
            <p:ph type="ftr" sz="quarter" idx="11"/>
          </p:nvPr>
        </p:nvSpPr>
        <p:spPr/>
        <p:txBody>
          <a:bodyPr/>
          <a:lstStyle/>
          <a:p>
            <a:r>
              <a:rPr lang="fi-FI" noProof="0" dirty="0" smtClean="0"/>
              <a:t>Lähde: Sambou ja Piispa, Kuntakysely 2017</a:t>
            </a:r>
            <a:endParaRPr lang="fi-FI" noProof="0" dirty="0"/>
          </a:p>
        </p:txBody>
      </p:sp>
      <p:sp>
        <p:nvSpPr>
          <p:cNvPr id="6" name="Dian numeron paikkamerkki 5"/>
          <p:cNvSpPr>
            <a:spLocks noGrp="1"/>
          </p:cNvSpPr>
          <p:nvPr>
            <p:ph type="sldNum" sz="quarter" idx="12"/>
          </p:nvPr>
        </p:nvSpPr>
        <p:spPr/>
        <p:txBody>
          <a:bodyPr/>
          <a:lstStyle/>
          <a:p>
            <a:fld id="{92A63A85-3805-45EE-9E20-FAE8C4C53AF6}" type="slidenum">
              <a:rPr lang="fi-FI" noProof="0" smtClean="0"/>
              <a:t>5</a:t>
            </a:fld>
            <a:endParaRPr lang="fi-FI" noProof="0" dirty="0"/>
          </a:p>
        </p:txBody>
      </p:sp>
      <p:graphicFrame>
        <p:nvGraphicFramePr>
          <p:cNvPr id="7" name="Kaavio 6"/>
          <p:cNvGraphicFramePr/>
          <p:nvPr>
            <p:extLst>
              <p:ext uri="{D42A27DB-BD31-4B8C-83A1-F6EECF244321}">
                <p14:modId xmlns:p14="http://schemas.microsoft.com/office/powerpoint/2010/main" val="4217919805"/>
              </p:ext>
            </p:extLst>
          </p:nvPr>
        </p:nvGraphicFramePr>
        <p:xfrm>
          <a:off x="331596" y="1574436"/>
          <a:ext cx="8279841" cy="46036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3790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orakulmio 7"/>
          <p:cNvSpPr/>
          <p:nvPr/>
        </p:nvSpPr>
        <p:spPr>
          <a:xfrm>
            <a:off x="0" y="0"/>
            <a:ext cx="9144000" cy="980728"/>
          </a:xfrm>
          <a:prstGeom prst="rect">
            <a:avLst/>
          </a:prstGeom>
          <a:solidFill>
            <a:srgbClr val="1D95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Sisällön paikkamerkki 2"/>
          <p:cNvSpPr>
            <a:spLocks noGrp="1"/>
          </p:cNvSpPr>
          <p:nvPr>
            <p:ph idx="1"/>
          </p:nvPr>
        </p:nvSpPr>
        <p:spPr>
          <a:xfrm>
            <a:off x="276958" y="1564367"/>
            <a:ext cx="8736414" cy="4695755"/>
          </a:xfrm>
        </p:spPr>
        <p:txBody>
          <a:bodyPr>
            <a:noAutofit/>
          </a:bodyPr>
          <a:lstStyle/>
          <a:p>
            <a:pPr marL="342891" indent="-342891">
              <a:buFontTx/>
              <a:buChar char="-"/>
            </a:pPr>
            <a:r>
              <a:rPr lang="fi-FI" sz="2400" dirty="0" smtClean="0"/>
              <a:t>Turvallisuus </a:t>
            </a:r>
            <a:r>
              <a:rPr lang="fi-FI" sz="2400" dirty="0"/>
              <a:t>ja turvallisuuden tunne ovat osa hyvinvointia!</a:t>
            </a:r>
          </a:p>
          <a:p>
            <a:pPr marL="342891" indent="-342891">
              <a:buFontTx/>
              <a:buChar char="-"/>
            </a:pPr>
            <a:r>
              <a:rPr lang="fi-FI" sz="2400" dirty="0"/>
              <a:t>rikosten ehkäisy ja turvallisuuden lisääminen kuulemisen ja osallistumisen kanavien agendalle  </a:t>
            </a:r>
          </a:p>
          <a:p>
            <a:pPr marL="342891" indent="-342891">
              <a:buFontTx/>
              <a:buChar char="-"/>
            </a:pPr>
            <a:r>
              <a:rPr lang="fi-FI" sz="2400" dirty="0"/>
              <a:t>varmistettava, että kuntalaisilta kerätty tieto viedään kunnan  luottamushenkilöille ja virkamiehille; miten tietoa hyödynnetään </a:t>
            </a:r>
          </a:p>
          <a:p>
            <a:pPr marL="342891" indent="-342891">
              <a:buFontTx/>
              <a:buChar char="-"/>
            </a:pPr>
            <a:r>
              <a:rPr lang="fi-FI" sz="2400" dirty="0"/>
              <a:t>järjestöjen osaamisen ja asukkaiden näkökulman arvostamista</a:t>
            </a:r>
          </a:p>
          <a:p>
            <a:pPr marL="342891" indent="-342891">
              <a:buFontTx/>
              <a:buChar char="-"/>
            </a:pPr>
            <a:r>
              <a:rPr lang="fi-FI" sz="2400" dirty="0"/>
              <a:t>Osallistuvan kuntavaikuttamisen mahdollistamista  ja rohkaisemista</a:t>
            </a:r>
          </a:p>
          <a:p>
            <a:pPr marL="342891" indent="-342891">
              <a:buFontTx/>
              <a:buChar char="-"/>
            </a:pPr>
            <a:r>
              <a:rPr lang="fi-FI" sz="2400" dirty="0" smtClean="0"/>
              <a:t>Verkostojen</a:t>
            </a:r>
            <a:r>
              <a:rPr lang="fi-FI" sz="2400" dirty="0"/>
              <a:t>, yhteisöjen ja ihmisten innostuksen hyödyntämistä – se on myös kaupungin voimavara</a:t>
            </a:r>
          </a:p>
          <a:p>
            <a:pPr marL="0" indent="0">
              <a:buNone/>
            </a:pPr>
            <a:endParaRPr lang="fi-FI" sz="2400" dirty="0"/>
          </a:p>
          <a:p>
            <a:pPr marL="0" indent="0">
              <a:buNone/>
            </a:pPr>
            <a:endParaRPr lang="fi-FI" sz="2400" dirty="0"/>
          </a:p>
        </p:txBody>
      </p:sp>
      <p:sp>
        <p:nvSpPr>
          <p:cNvPr id="6" name="Dian numeron paikkamerkki 5"/>
          <p:cNvSpPr>
            <a:spLocks noGrp="1"/>
          </p:cNvSpPr>
          <p:nvPr>
            <p:ph type="sldNum" sz="quarter" idx="12"/>
          </p:nvPr>
        </p:nvSpPr>
        <p:spPr/>
        <p:txBody>
          <a:bodyPr/>
          <a:lstStyle/>
          <a:p>
            <a:fld id="{92A63A85-3805-45EE-9E20-FAE8C4C53AF6}" type="slidenum">
              <a:rPr lang="fi-FI" noProof="0" smtClean="0"/>
              <a:t>6</a:t>
            </a:fld>
            <a:endParaRPr lang="fi-FI" noProof="0" dirty="0"/>
          </a:p>
        </p:txBody>
      </p:sp>
      <p:sp>
        <p:nvSpPr>
          <p:cNvPr id="7" name="Tekstiruutu 6"/>
          <p:cNvSpPr txBox="1"/>
          <p:nvPr/>
        </p:nvSpPr>
        <p:spPr>
          <a:xfrm>
            <a:off x="0" y="150725"/>
            <a:ext cx="9144000" cy="646331"/>
          </a:xfrm>
          <a:prstGeom prst="rect">
            <a:avLst/>
          </a:prstGeom>
          <a:noFill/>
        </p:spPr>
        <p:txBody>
          <a:bodyPr wrap="square" rtlCol="0">
            <a:spAutoFit/>
          </a:bodyPr>
          <a:lstStyle/>
          <a:p>
            <a:pPr algn="ctr"/>
            <a:r>
              <a:rPr lang="fi-FI" sz="3600" b="1" dirty="0">
                <a:solidFill>
                  <a:schemeClr val="bg1"/>
                </a:solidFill>
              </a:rPr>
              <a:t>Asukkaan ja kunnan mahdollisuudet</a:t>
            </a:r>
          </a:p>
        </p:txBody>
      </p:sp>
    </p:spTree>
    <p:extLst>
      <p:ext uri="{BB962C8B-B14F-4D97-AF65-F5344CB8AC3E}">
        <p14:creationId xmlns:p14="http://schemas.microsoft.com/office/powerpoint/2010/main" val="3429406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4263</TotalTime>
  <Words>270</Words>
  <Application>Microsoft Office PowerPoint</Application>
  <PresentationFormat>Näytössä katseltava diaesitys (4:3)</PresentationFormat>
  <Paragraphs>37</Paragraphs>
  <Slides>6</Slides>
  <Notes>2</Notes>
  <HiddenSlides>1</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Calibri Light</vt:lpstr>
      <vt:lpstr>Office-teema</vt:lpstr>
      <vt:lpstr>Turvallisesti yhdessä – Kansallinen rikoksentorjuntaohjelma ja vammaisten mahdollisuudet arjen turvallisuuden lisäämisessä</vt:lpstr>
      <vt:lpstr>PowerPoint-esitys</vt:lpstr>
      <vt:lpstr>PowerPoint-esitys</vt:lpstr>
      <vt:lpstr>PowerPoint-esitys</vt:lpstr>
      <vt:lpstr>Onko rikosten ehkäisyssä kuultu seuraavia elimiä (n=107)  </vt:lpstr>
      <vt:lpstr>PowerPoint-esitys</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Rikoksentorjuntaohjelma ja RTN:n yhteistyö kumppaneiden kanssa</dc:title>
  <dc:creator>Sambou Saija</dc:creator>
  <cp:lastModifiedBy>Hoffrén Tea (STM)</cp:lastModifiedBy>
  <cp:revision>27</cp:revision>
  <cp:lastPrinted>2018-11-06T09:13:56Z</cp:lastPrinted>
  <dcterms:created xsi:type="dcterms:W3CDTF">2018-11-05T12:16:09Z</dcterms:created>
  <dcterms:modified xsi:type="dcterms:W3CDTF">2019-10-21T04:41:53Z</dcterms:modified>
</cp:coreProperties>
</file>