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56" r:id="rId2"/>
    <p:sldId id="399" r:id="rId3"/>
    <p:sldId id="388" r:id="rId4"/>
    <p:sldId id="400" r:id="rId5"/>
    <p:sldId id="397" r:id="rId6"/>
    <p:sldId id="398" r:id="rId7"/>
    <p:sldId id="404" r:id="rId8"/>
    <p:sldId id="405" r:id="rId9"/>
    <p:sldId id="406" r:id="rId10"/>
    <p:sldId id="408" r:id="rId11"/>
    <p:sldId id="414" r:id="rId12"/>
    <p:sldId id="402" r:id="rId13"/>
    <p:sldId id="403" r:id="rId14"/>
    <p:sldId id="369" r:id="rId15"/>
  </p:sldIdLst>
  <p:sldSz cx="9144000" cy="5143500" type="screen16x9"/>
  <p:notesSz cx="6950075" cy="923607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0" autoAdjust="0"/>
    <p:restoredTop sz="86811" autoAdjust="0"/>
  </p:normalViewPr>
  <p:slideViewPr>
    <p:cSldViewPr>
      <p:cViewPr>
        <p:scale>
          <a:sx n="110" d="100"/>
          <a:sy n="110" d="100"/>
        </p:scale>
        <p:origin x="-58" y="3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58" y="-96"/>
      </p:cViewPr>
      <p:guideLst>
        <p:guide orient="horz" pos="2909"/>
        <p:guide pos="219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029F1-777F-40C9-B76D-853A274FD049}" type="datetimeFigureOut">
              <a:rPr lang="fi-FI" smtClean="0"/>
              <a:t>24.5.2017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C777C-7ACD-404D-AD15-611DF1F7AB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878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567F2-7D4A-4FBF-A81B-AC452800A111}" type="datetimeFigureOut">
              <a:rPr lang="fi-FI" smtClean="0"/>
              <a:t>24.5.2017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8DC38-513D-4089-9ADA-B07D037222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120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Kansisivu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8DC38-513D-4089-9ADA-B07D03722263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2956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8DC38-513D-4089-9ADA-B07D03722263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390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/>
              <a:t>Kiitossivulla on</a:t>
            </a:r>
            <a:r>
              <a:rPr lang="fi-FI" baseline="0" dirty="0" smtClean="0"/>
              <a:t> </a:t>
            </a:r>
            <a:r>
              <a:rPr lang="fi-FI" dirty="0" smtClean="0"/>
              <a:t>valmiina</a:t>
            </a:r>
            <a:r>
              <a:rPr lang="fi-FI" baseline="0" dirty="0" smtClean="0"/>
              <a:t> verkko-osoite </a:t>
            </a:r>
            <a:r>
              <a:rPr lang="fi-FI" baseline="0" dirty="0" err="1" smtClean="0"/>
              <a:t>stm.fi</a:t>
            </a:r>
            <a:r>
              <a:rPr lang="fi-FI" baseline="0" dirty="0" smtClean="0"/>
              <a:t> ja </a:t>
            </a:r>
            <a:r>
              <a:rPr lang="fi-FI" baseline="0" dirty="0" err="1" smtClean="0"/>
              <a:t>twitter</a:t>
            </a:r>
            <a:r>
              <a:rPr lang="fi-FI" baseline="0" dirty="0" smtClean="0"/>
              <a:t> @</a:t>
            </a:r>
            <a:r>
              <a:rPr lang="fi-FI" baseline="0" dirty="0" err="1" smtClean="0"/>
              <a:t>STM_Uutiset</a:t>
            </a:r>
            <a:r>
              <a:rPr lang="fi-FI" dirty="0" smtClean="0"/>
              <a:t> + tilaa</a:t>
            </a:r>
            <a:r>
              <a:rPr lang="fi-FI" baseline="0" dirty="0" smtClean="0"/>
              <a:t> omille yhteystiedoille sekä mahdollisuus lisätä tarkka osoite tarvittaessa: esim. http://stm.fi/toimeentulo/lapsiperheet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baseline="0" dirty="0" smtClean="0"/>
              <a:t/>
            </a:r>
            <a:br>
              <a:rPr lang="fi-FI" baseline="0" dirty="0" smtClean="0"/>
            </a:br>
            <a:r>
              <a:rPr lang="fi-FI" baseline="0" dirty="0" smtClean="0"/>
              <a:t>Taustalle voi lisätä taustakuvan tai vaihtaa taustan väriä Hiiren kakkosnäppäin -&gt; Muotoile tausta -kohdassa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8DC38-513D-4089-9ADA-B07D03722263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337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turkoosi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Kuva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"/>
            <a:ext cx="5157666" cy="4515632"/>
          </a:xfrm>
          <a:prstGeom prst="rect">
            <a:avLst/>
          </a:prstGeom>
        </p:spPr>
      </p:pic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Otsikko 1"/>
          <p:cNvSpPr>
            <a:spLocks noGrp="1"/>
          </p:cNvSpPr>
          <p:nvPr>
            <p:ph type="title" hasCustomPrompt="1"/>
          </p:nvPr>
        </p:nvSpPr>
        <p:spPr>
          <a:xfrm>
            <a:off x="292529" y="1707654"/>
            <a:ext cx="4063447" cy="1368152"/>
          </a:xfrm>
        </p:spPr>
        <p:txBody>
          <a:bodyPr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cap="none" baseline="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Esityksen </a:t>
            </a:r>
            <a:br>
              <a:rPr lang="fi-FI" dirty="0" smtClean="0"/>
            </a:br>
            <a:r>
              <a:rPr lang="fi-FI" dirty="0" smtClean="0"/>
              <a:t>otsikko tähän</a:t>
            </a:r>
            <a:endParaRPr lang="fi-FI" dirty="0"/>
          </a:p>
        </p:txBody>
      </p:sp>
      <p:sp>
        <p:nvSpPr>
          <p:cNvPr id="17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92529" y="3147814"/>
            <a:ext cx="4063447" cy="1152128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Paikka alaotsikolle 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Ryhmä 5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8" name="Kuva 17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9" name="Kuva 18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  <p:sp>
        <p:nvSpPr>
          <p:cNvPr id="13" name="Suorakulmio 12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5786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kosivun kuva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1"/>
          <p:cNvSpPr>
            <a:spLocks noGrp="1"/>
          </p:cNvSpPr>
          <p:nvPr>
            <p:ph type="title" hasCustomPrompt="1"/>
          </p:nvPr>
        </p:nvSpPr>
        <p:spPr>
          <a:xfrm>
            <a:off x="1307864" y="1275606"/>
            <a:ext cx="6564783" cy="1368152"/>
          </a:xfrm>
        </p:spPr>
        <p:txBody>
          <a:bodyPr anchor="b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b="1" cap="none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fi-FI" dirty="0"/>
          </a:p>
        </p:txBody>
      </p:sp>
      <p:sp>
        <p:nvSpPr>
          <p:cNvPr id="10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1307864" y="2643758"/>
            <a:ext cx="6576504" cy="64807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Vaihda taustakuva hiiren kakkospainike -&gt; Muotoile tausta </a:t>
            </a:r>
            <a:b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Kuva tai materiaalikuviotäyttö -&gt; Tiedostosta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orakulmio 12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1" name="Ryhmä 10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5" name="Kuva 14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6" name="Kuva 15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64139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 +  kaksi ots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457200" y="411510"/>
            <a:ext cx="4040188" cy="996975"/>
          </a:xfrm>
        </p:spPr>
        <p:txBody>
          <a:bodyPr anchor="b">
            <a:normAutofit/>
          </a:bodyPr>
          <a:lstStyle>
            <a:lvl1pPr marL="0" indent="0">
              <a:lnSpc>
                <a:spcPts val="28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Dian otsikko </a:t>
            </a:r>
          </a:p>
          <a:p>
            <a:pPr lvl="0"/>
            <a:r>
              <a:rPr lang="fi-FI" dirty="0" smtClean="0"/>
              <a:t>1 tähän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1408484"/>
            <a:ext cx="4040188" cy="296346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411510"/>
            <a:ext cx="4041775" cy="996975"/>
          </a:xfrm>
        </p:spPr>
        <p:txBody>
          <a:bodyPr anchor="b">
            <a:normAutofit/>
          </a:bodyPr>
          <a:lstStyle>
            <a:lvl1pPr marL="0" indent="0">
              <a:lnSpc>
                <a:spcPts val="28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Dian otsikko 2</a:t>
            </a:r>
          </a:p>
          <a:p>
            <a:pPr lvl="0"/>
            <a:r>
              <a:rPr lang="fi-FI" dirty="0" smtClean="0"/>
              <a:t>tähän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1408484"/>
            <a:ext cx="4041775" cy="296346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954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uvasivu vasen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2139702"/>
            <a:ext cx="9144000" cy="296582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>
                  <a:alpha val="66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 userDrawn="1"/>
        </p:nvSpPr>
        <p:spPr>
          <a:xfrm>
            <a:off x="7164288" y="-5197"/>
            <a:ext cx="1979712" cy="5097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87824" y="-5197"/>
            <a:ext cx="4464496" cy="51435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Otsikko 1"/>
          <p:cNvSpPr>
            <a:spLocks noGrp="1"/>
          </p:cNvSpPr>
          <p:nvPr>
            <p:ph type="title" hasCustomPrompt="1"/>
          </p:nvPr>
        </p:nvSpPr>
        <p:spPr>
          <a:xfrm>
            <a:off x="4993704" y="195486"/>
            <a:ext cx="3898776" cy="1145282"/>
          </a:xfrm>
        </p:spPr>
        <p:txBody>
          <a:bodyPr anchor="b"/>
          <a:lstStyle>
            <a:lvl1pPr>
              <a:defRPr/>
            </a:lvl1pPr>
          </a:lstStyle>
          <a:p>
            <a:r>
              <a:rPr lang="fi-FI" dirty="0" smtClean="0"/>
              <a:t>Dian otsikko </a:t>
            </a:r>
            <a:br>
              <a:rPr lang="fi-FI" dirty="0" smtClean="0"/>
            </a:br>
            <a:r>
              <a:rPr lang="fi-FI" dirty="0" smtClean="0"/>
              <a:t>tähän</a:t>
            </a:r>
            <a:endParaRPr lang="fi-FI" dirty="0"/>
          </a:p>
        </p:txBody>
      </p:sp>
      <p:sp>
        <p:nvSpPr>
          <p:cNvPr id="14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4982904" y="1417828"/>
            <a:ext cx="3898776" cy="3394472"/>
          </a:xfrm>
        </p:spPr>
        <p:txBody>
          <a:bodyPr/>
          <a:lstStyle>
            <a:lvl1pPr>
              <a:defRPr/>
            </a:lvl1pPr>
            <a:lvl2pPr>
              <a:defRPr/>
            </a:lvl2pPr>
          </a:lstStyle>
          <a:p>
            <a:pPr lvl="0"/>
            <a:r>
              <a:rPr lang="fi-FI" dirty="0" smtClean="0"/>
              <a:t>Tähän teksti</a:t>
            </a:r>
          </a:p>
          <a:p>
            <a:pPr lvl="1"/>
            <a:r>
              <a:rPr lang="fi-FI" dirty="0" smtClean="0"/>
              <a:t>Taustakuvan voi vaihtaa klikkaamalla kuvan päällä hiiren kakkospainikkeella -&gt; Muotoile tausta -&gt; Tiedostosta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8" name="Suorakulmio 17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5" name="Ryhmä 14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6" name="Kuva 15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7" name="Kuva 1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177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uvasivu oikea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/>
          <p:nvPr userDrawn="1"/>
        </p:nvSpPr>
        <p:spPr>
          <a:xfrm>
            <a:off x="0" y="-25735"/>
            <a:ext cx="3419872" cy="5169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-25735"/>
            <a:ext cx="4464496" cy="51435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"/>
          <p:cNvSpPr>
            <a:spLocks noGrp="1"/>
          </p:cNvSpPr>
          <p:nvPr>
            <p:ph type="title" hasCustomPrompt="1"/>
          </p:nvPr>
        </p:nvSpPr>
        <p:spPr>
          <a:xfrm>
            <a:off x="468000" y="123478"/>
            <a:ext cx="4978896" cy="720080"/>
          </a:xfrm>
        </p:spPr>
        <p:txBody>
          <a:bodyPr anchor="b"/>
          <a:lstStyle>
            <a:lvl1pPr>
              <a:defRPr/>
            </a:lvl1pPr>
          </a:lstStyle>
          <a:p>
            <a:r>
              <a:rPr lang="fi-FI" dirty="0" smtClean="0"/>
              <a:t>Dian otsikko</a:t>
            </a:r>
            <a:endParaRPr lang="fi-FI" dirty="0"/>
          </a:p>
        </p:txBody>
      </p:sp>
      <p:sp>
        <p:nvSpPr>
          <p:cNvPr id="13" name="Sisällön paikkamerkki 2"/>
          <p:cNvSpPr>
            <a:spLocks noGrp="1"/>
          </p:cNvSpPr>
          <p:nvPr>
            <p:ph idx="1"/>
          </p:nvPr>
        </p:nvSpPr>
        <p:spPr>
          <a:xfrm>
            <a:off x="457200" y="987574"/>
            <a:ext cx="4978896" cy="33944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6" name="Suorakulmio 15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7" name="Ryhmä 16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8" name="Kuva 17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9" name="Kuva 18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2917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siv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Otsikko 1"/>
          <p:cNvSpPr>
            <a:spLocks noGrp="1"/>
          </p:cNvSpPr>
          <p:nvPr>
            <p:ph type="title" hasCustomPrompt="1"/>
          </p:nvPr>
        </p:nvSpPr>
        <p:spPr>
          <a:xfrm>
            <a:off x="1289609" y="1347614"/>
            <a:ext cx="6564783" cy="1368152"/>
          </a:xfrm>
        </p:spPr>
        <p:txBody>
          <a:bodyPr anchor="b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600" b="0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Kiitos!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1283748" y="2715766"/>
            <a:ext cx="6576504" cy="43204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stm.fi</a:t>
            </a:r>
            <a:r>
              <a:rPr lang="fi-FI" dirty="0" smtClean="0"/>
              <a:t>            @</a:t>
            </a:r>
            <a:r>
              <a:rPr lang="fi-FI" dirty="0" err="1" smtClean="0"/>
              <a:t>STM_Uutiset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15" name="Tekstin paikkamerkki 2"/>
          <p:cNvSpPr>
            <a:spLocks noGrp="1"/>
          </p:cNvSpPr>
          <p:nvPr>
            <p:ph type="body" idx="13" hasCustomPrompt="1"/>
          </p:nvPr>
        </p:nvSpPr>
        <p:spPr>
          <a:xfrm>
            <a:off x="1283748" y="3939902"/>
            <a:ext cx="6576504" cy="43204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Tila omille yhteystiedoille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kstin paikkamerkki 2"/>
          <p:cNvSpPr>
            <a:spLocks noGrp="1"/>
          </p:cNvSpPr>
          <p:nvPr>
            <p:ph type="body" idx="14" hasCustomPrompt="1"/>
          </p:nvPr>
        </p:nvSpPr>
        <p:spPr>
          <a:xfrm>
            <a:off x="1283748" y="3147814"/>
            <a:ext cx="6576504" cy="43204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Tila tarkemmalle osoitteelle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Ryhmä 16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8" name="Kuva 1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9" name="Kuva 1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622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ripohja orans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Otsikko 1"/>
          <p:cNvSpPr>
            <a:spLocks noGrp="1"/>
          </p:cNvSpPr>
          <p:nvPr>
            <p:ph type="title" hasCustomPrompt="1"/>
          </p:nvPr>
        </p:nvSpPr>
        <p:spPr>
          <a:xfrm>
            <a:off x="1307864" y="1275606"/>
            <a:ext cx="6564783" cy="1368152"/>
          </a:xfrm>
        </p:spPr>
        <p:txBody>
          <a:bodyPr anchor="b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b="1" cap="none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fi-FI" dirty="0"/>
          </a:p>
        </p:txBody>
      </p:sp>
      <p:sp>
        <p:nvSpPr>
          <p:cNvPr id="17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1307864" y="2643758"/>
            <a:ext cx="6576504" cy="64807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i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style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uorakulmio 11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1" name="Ryhmä 10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3" name="Kuva 12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5" name="Kuva 1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4962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a 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Suorakulmio 15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064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3048819"/>
            <a:ext cx="7772400" cy="1021556"/>
          </a:xfr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11560" y="192367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924872" y="474617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124672" y="4746178"/>
            <a:ext cx="1512168" cy="273844"/>
          </a:xfrm>
        </p:spPr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3404592" y="4746178"/>
            <a:ext cx="600498" cy="273844"/>
          </a:xfrm>
        </p:spPr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0081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46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ko kuvan sivu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1"/>
          <p:cNvSpPr>
            <a:spLocks noGrp="1"/>
          </p:cNvSpPr>
          <p:nvPr>
            <p:ph type="title"/>
          </p:nvPr>
        </p:nvSpPr>
        <p:spPr>
          <a:xfrm>
            <a:off x="468000" y="740800"/>
            <a:ext cx="4042792" cy="857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idx="1"/>
          </p:nvPr>
        </p:nvSpPr>
        <p:spPr>
          <a:xfrm>
            <a:off x="457200" y="1675110"/>
            <a:ext cx="4042792" cy="339447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4" name="Suorakulmio 13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1" name="Ryhmä 10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5" name="Kuva 14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6" name="Kuva 15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351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ranssi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157666" cy="4515965"/>
          </a:xfrm>
          <a:prstGeom prst="rect">
            <a:avLst/>
          </a:prstGeom>
        </p:spPr>
      </p:pic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1"/>
          <p:cNvSpPr>
            <a:spLocks noGrp="1"/>
          </p:cNvSpPr>
          <p:nvPr>
            <p:ph type="title" hasCustomPrompt="1"/>
          </p:nvPr>
        </p:nvSpPr>
        <p:spPr>
          <a:xfrm>
            <a:off x="292529" y="1707654"/>
            <a:ext cx="3919431" cy="1368152"/>
          </a:xfrm>
        </p:spPr>
        <p:txBody>
          <a:bodyPr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Esityksen </a:t>
            </a:r>
            <a:br>
              <a:rPr lang="fi-FI" dirty="0" smtClean="0"/>
            </a:br>
            <a:r>
              <a:rPr lang="fi-FI" dirty="0" smtClean="0"/>
              <a:t>otsikko tähän</a:t>
            </a:r>
            <a:endParaRPr lang="fi-FI" dirty="0"/>
          </a:p>
        </p:txBody>
      </p:sp>
      <p:sp>
        <p:nvSpPr>
          <p:cNvPr id="10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92529" y="3147814"/>
            <a:ext cx="3703407" cy="1152128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Paikka alaotsikolle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Ryhmä 14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6" name="Kuva 15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7" name="Kuva 1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  <p:sp>
        <p:nvSpPr>
          <p:cNvPr id="20" name="Suorakulmio 19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697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2023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3288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756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311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harmaa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"/>
            <a:ext cx="5157666" cy="4515632"/>
          </a:xfrm>
          <a:prstGeom prst="rect">
            <a:avLst/>
          </a:prstGeom>
        </p:spPr>
      </p:pic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1"/>
          <p:cNvSpPr>
            <a:spLocks noGrp="1"/>
          </p:cNvSpPr>
          <p:nvPr>
            <p:ph type="title" hasCustomPrompt="1"/>
          </p:nvPr>
        </p:nvSpPr>
        <p:spPr>
          <a:xfrm>
            <a:off x="292529" y="1707654"/>
            <a:ext cx="3919431" cy="1368152"/>
          </a:xfrm>
        </p:spPr>
        <p:txBody>
          <a:bodyPr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Esityksen </a:t>
            </a:r>
            <a:br>
              <a:rPr lang="fi-FI" dirty="0" smtClean="0"/>
            </a:br>
            <a:r>
              <a:rPr lang="fi-FI" dirty="0" smtClean="0"/>
              <a:t>otsikko tähän</a:t>
            </a:r>
            <a:endParaRPr lang="fi-FI" dirty="0"/>
          </a:p>
        </p:txBody>
      </p:sp>
      <p:sp>
        <p:nvSpPr>
          <p:cNvPr id="10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92529" y="3147814"/>
            <a:ext cx="3703407" cy="108012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Paikka alaotsikolle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Ryhmä 14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6" name="Kuva 15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7" name="Kuva 1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  <p:sp>
        <p:nvSpPr>
          <p:cNvPr id="20" name="Suorakulmio 19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2444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turkoosi 2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orakulmio 22"/>
          <p:cNvSpPr/>
          <p:nvPr userDrawn="1"/>
        </p:nvSpPr>
        <p:spPr>
          <a:xfrm>
            <a:off x="0" y="699542"/>
            <a:ext cx="9144000" cy="381642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accent6">
                  <a:alpha val="48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Suorakulmio 1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Otsikko 1"/>
          <p:cNvSpPr>
            <a:spLocks noGrp="1"/>
          </p:cNvSpPr>
          <p:nvPr>
            <p:ph type="title" hasCustomPrompt="1"/>
          </p:nvPr>
        </p:nvSpPr>
        <p:spPr>
          <a:xfrm>
            <a:off x="291600" y="2355726"/>
            <a:ext cx="6564783" cy="1368152"/>
          </a:xfrm>
        </p:spPr>
        <p:txBody>
          <a:bodyPr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cap="none" baseline="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Esityksen </a:t>
            </a:r>
            <a:br>
              <a:rPr lang="fi-FI" dirty="0" smtClean="0"/>
            </a:br>
            <a:r>
              <a:rPr lang="fi-FI" dirty="0" smtClean="0"/>
              <a:t>otsikko tähän</a:t>
            </a:r>
            <a:endParaRPr lang="fi-FI" dirty="0"/>
          </a:p>
        </p:txBody>
      </p:sp>
      <p:sp>
        <p:nvSpPr>
          <p:cNvPr id="17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91600" y="3795886"/>
            <a:ext cx="5916711" cy="648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Tähän alaotsikko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124672" y="4746178"/>
            <a:ext cx="151216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12" name="Dian numeron paikkamerkki 5"/>
          <p:cNvSpPr txBox="1">
            <a:spLocks/>
          </p:cNvSpPr>
          <p:nvPr userDrawn="1"/>
        </p:nvSpPr>
        <p:spPr>
          <a:xfrm>
            <a:off x="3404592" y="4746178"/>
            <a:ext cx="60049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3D37F8-22D3-48E0-8D89-5DDCFAF338A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924872" y="474617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Jaana Huhta</a:t>
            </a:r>
            <a:endParaRPr lang="fi-FI" dirty="0"/>
          </a:p>
        </p:txBody>
      </p:sp>
      <p:grpSp>
        <p:nvGrpSpPr>
          <p:cNvPr id="19" name="Ryhmä 18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21" name="Kuva 20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22" name="Kuva 21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  <p:sp>
        <p:nvSpPr>
          <p:cNvPr id="15" name="Suorakulmio 14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89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oranssi 2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 userDrawn="1"/>
        </p:nvSpPr>
        <p:spPr>
          <a:xfrm>
            <a:off x="0" y="699542"/>
            <a:ext cx="9144000" cy="3816424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1"/>
          <p:cNvSpPr>
            <a:spLocks noGrp="1"/>
          </p:cNvSpPr>
          <p:nvPr>
            <p:ph type="title" hasCustomPrompt="1"/>
          </p:nvPr>
        </p:nvSpPr>
        <p:spPr>
          <a:xfrm>
            <a:off x="291600" y="2355726"/>
            <a:ext cx="6564783" cy="1368152"/>
          </a:xfrm>
        </p:spPr>
        <p:txBody>
          <a:bodyPr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Esityksen</a:t>
            </a:r>
            <a:br>
              <a:rPr lang="fi-FI" dirty="0" smtClean="0"/>
            </a:br>
            <a:r>
              <a:rPr lang="fi-FI" dirty="0" smtClean="0"/>
              <a:t>otsikko tähän</a:t>
            </a:r>
            <a:endParaRPr lang="fi-FI" dirty="0"/>
          </a:p>
        </p:txBody>
      </p:sp>
      <p:sp>
        <p:nvSpPr>
          <p:cNvPr id="10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91600" y="3795886"/>
            <a:ext cx="6576504" cy="64807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Tähän alaotsikko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Ryhmä 12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6" name="Kuva 15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7" name="Kuva 16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  <p:sp>
        <p:nvSpPr>
          <p:cNvPr id="15" name="Suorakulmio 14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93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harmaa 2"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 userDrawn="1"/>
        </p:nvSpPr>
        <p:spPr>
          <a:xfrm>
            <a:off x="0" y="699542"/>
            <a:ext cx="9144000" cy="3816424"/>
          </a:xfrm>
          <a:prstGeom prst="rect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tx2">
                  <a:alpha val="77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Suorakulmio 13"/>
          <p:cNvSpPr/>
          <p:nvPr userDrawn="1"/>
        </p:nvSpPr>
        <p:spPr>
          <a:xfrm>
            <a:off x="0" y="4515966"/>
            <a:ext cx="9144000" cy="627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1"/>
          <p:cNvSpPr>
            <a:spLocks noGrp="1"/>
          </p:cNvSpPr>
          <p:nvPr>
            <p:ph type="title" hasCustomPrompt="1"/>
          </p:nvPr>
        </p:nvSpPr>
        <p:spPr>
          <a:xfrm>
            <a:off x="291600" y="2355726"/>
            <a:ext cx="6564783" cy="1368152"/>
          </a:xfrm>
        </p:spPr>
        <p:txBody>
          <a:bodyPr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Esityksen</a:t>
            </a:r>
            <a:br>
              <a:rPr lang="fi-FI" dirty="0" smtClean="0"/>
            </a:br>
            <a:r>
              <a:rPr lang="fi-FI" dirty="0" smtClean="0"/>
              <a:t>otsikko tähän</a:t>
            </a:r>
            <a:endParaRPr lang="fi-FI" dirty="0"/>
          </a:p>
        </p:txBody>
      </p:sp>
      <p:sp>
        <p:nvSpPr>
          <p:cNvPr id="10" name="Tekstin paikkamerkki 2"/>
          <p:cNvSpPr>
            <a:spLocks noGrp="1"/>
          </p:cNvSpPr>
          <p:nvPr>
            <p:ph type="body" idx="1" hasCustomPrompt="1"/>
          </p:nvPr>
        </p:nvSpPr>
        <p:spPr>
          <a:xfrm>
            <a:off x="291600" y="3795886"/>
            <a:ext cx="6576504" cy="64807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Tähän alaotsikko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Ryhmä 12"/>
          <p:cNvGrpSpPr/>
          <p:nvPr userDrawn="1"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6" name="Kuva 15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7" name="Kuva 16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  <p:sp>
        <p:nvSpPr>
          <p:cNvPr id="15" name="Suorakulmio 14"/>
          <p:cNvSpPr>
            <a:spLocks/>
          </p:cNvSpPr>
          <p:nvPr userDrawn="1"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885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 smtClean="0"/>
              <a:t>Dian otsikko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i-FI" dirty="0" smtClean="0"/>
              <a:t>Tekstiosuus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9" name="Dian numeron paikkamerkki 5"/>
          <p:cNvSpPr txBox="1">
            <a:spLocks/>
          </p:cNvSpPr>
          <p:nvPr userDrawn="1"/>
        </p:nvSpPr>
        <p:spPr>
          <a:xfrm>
            <a:off x="3428256" y="4970586"/>
            <a:ext cx="60049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924872" y="474617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0222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 + 1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anchor="b"/>
          <a:lstStyle>
            <a:lvl1pPr>
              <a:defRPr baseline="0"/>
            </a:lvl1pPr>
          </a:lstStyle>
          <a:p>
            <a:r>
              <a:rPr lang="fi-FI" dirty="0" smtClean="0"/>
              <a:t>Kaksi sisältöä, teksti + grafiikka tai 2 palstaa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059582"/>
            <a:ext cx="4038600" cy="326563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 hasCustomPrompt="1"/>
          </p:nvPr>
        </p:nvSpPr>
        <p:spPr>
          <a:xfrm>
            <a:off x="4648200" y="1059582"/>
            <a:ext cx="4038600" cy="3265636"/>
          </a:xfrm>
        </p:spPr>
        <p:txBody>
          <a:bodyPr>
            <a:normAutofit/>
          </a:bodyPr>
          <a:lstStyle>
            <a:lvl1pPr>
              <a:defRPr sz="1800" baseline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Tähän voi myös tulla grafiikka tai tekstiä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924872" y="474617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124672" y="4746178"/>
            <a:ext cx="1512168" cy="273844"/>
          </a:xfrm>
        </p:spPr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3404592" y="4746178"/>
            <a:ext cx="600498" cy="273844"/>
          </a:xfrm>
        </p:spPr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4618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fi-FI" dirty="0" smtClean="0"/>
              <a:t>Dian otsikko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8967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68000" y="331200"/>
            <a:ext cx="8229600" cy="6563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 smtClean="0"/>
              <a:t>Dian otsikko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05958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Tähän tekstiä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124672" y="4746178"/>
            <a:ext cx="151216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3404592" y="4746178"/>
            <a:ext cx="60049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3D37F8-22D3-48E0-8D89-5DDCFAF338A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924872" y="474617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9" name="Suorakulmio 8"/>
          <p:cNvSpPr>
            <a:spLocks/>
          </p:cNvSpPr>
          <p:nvPr/>
        </p:nvSpPr>
        <p:spPr>
          <a:xfrm>
            <a:off x="0" y="5097780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Ryhmä 9"/>
          <p:cNvGrpSpPr/>
          <p:nvPr/>
        </p:nvGrpSpPr>
        <p:grpSpPr>
          <a:xfrm>
            <a:off x="292529" y="4676370"/>
            <a:ext cx="2509412" cy="271643"/>
            <a:chOff x="292529" y="4676370"/>
            <a:chExt cx="2509412" cy="271643"/>
          </a:xfrm>
        </p:grpSpPr>
        <p:pic>
          <p:nvPicPr>
            <p:cNvPr id="11" name="Kuva 10"/>
            <p:cNvPicPr>
              <a:picLocks noChangeAspect="1"/>
            </p:cNvPicPr>
            <p:nvPr userDrawn="1"/>
          </p:nvPicPr>
          <p:blipFill rotWithShape="1"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5895" b="59884"/>
            <a:stretch/>
          </p:blipFill>
          <p:spPr>
            <a:xfrm>
              <a:off x="292529" y="4676370"/>
              <a:ext cx="103007" cy="108313"/>
            </a:xfrm>
            <a:prstGeom prst="rect">
              <a:avLst/>
            </a:prstGeom>
          </p:spPr>
        </p:pic>
        <p:pic>
          <p:nvPicPr>
            <p:cNvPr id="12" name="Kuva 11"/>
            <p:cNvPicPr>
              <a:picLocks noChangeAspect="1"/>
            </p:cNvPicPr>
            <p:nvPr userDrawn="1"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4784683"/>
              <a:ext cx="2406405" cy="1633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8251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6" r:id="rId2"/>
    <p:sldLayoutId id="2147483677" r:id="rId3"/>
    <p:sldLayoutId id="2147483661" r:id="rId4"/>
    <p:sldLayoutId id="2147483668" r:id="rId5"/>
    <p:sldLayoutId id="2147483678" r:id="rId6"/>
    <p:sldLayoutId id="2147483650" r:id="rId7"/>
    <p:sldLayoutId id="2147483652" r:id="rId8"/>
    <p:sldLayoutId id="2147483654" r:id="rId9"/>
    <p:sldLayoutId id="2147483674" r:id="rId10"/>
    <p:sldLayoutId id="2147483653" r:id="rId11"/>
    <p:sldLayoutId id="2147483665" r:id="rId12"/>
    <p:sldLayoutId id="2147483664" r:id="rId13"/>
    <p:sldLayoutId id="2147483675" r:id="rId14"/>
    <p:sldLayoutId id="2147483673" r:id="rId15"/>
    <p:sldLayoutId id="2147483662" r:id="rId16"/>
    <p:sldLayoutId id="2147483651" r:id="rId17"/>
    <p:sldLayoutId id="2147483676" r:id="rId18"/>
    <p:sldLayoutId id="2147483663" r:id="rId19"/>
    <p:sldLayoutId id="2147483656" r:id="rId20"/>
    <p:sldLayoutId id="2147483657" r:id="rId21"/>
    <p:sldLayoutId id="2147483658" r:id="rId22"/>
    <p:sldLayoutId id="2147483659" r:id="rId23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ts val="2800"/>
        </a:lnSpc>
        <a:spcBef>
          <a:spcPct val="0"/>
        </a:spcBef>
        <a:buNone/>
        <a:defRPr sz="2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9AA6"/>
        </a:buClr>
        <a:buFont typeface="Arial" panose="020B0604020202020204" pitchFamily="34" charset="0"/>
        <a:buChar char="•"/>
        <a:defRPr sz="1800" kern="1200" baseline="0">
          <a:solidFill>
            <a:schemeClr val="bg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9AA6"/>
        </a:buClr>
        <a:buFont typeface="Arial" panose="020B0604020202020204" pitchFamily="34" charset="0"/>
        <a:buChar char="•"/>
        <a:defRPr sz="1600" kern="1200">
          <a:solidFill>
            <a:schemeClr val="bg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9AA6"/>
        </a:buClr>
        <a:buFont typeface="Arial" panose="020B0604020202020204" pitchFamily="34" charset="0"/>
        <a:buChar char="•"/>
        <a:defRPr sz="1600" kern="1200">
          <a:solidFill>
            <a:schemeClr val="bg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9AA6"/>
        </a:buClr>
        <a:buFont typeface="Arial" panose="020B0604020202020204" pitchFamily="34" charset="0"/>
        <a:buChar char="•"/>
        <a:defRPr sz="1600" kern="1200">
          <a:solidFill>
            <a:schemeClr val="bg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9AA6"/>
        </a:buClr>
        <a:buFont typeface="Arial" panose="020B0604020202020204" pitchFamily="34" charset="0"/>
        <a:buChar char="•"/>
        <a:defRPr sz="1600" kern="1200">
          <a:solidFill>
            <a:schemeClr val="bg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292529" y="1491630"/>
            <a:ext cx="4207463" cy="1368152"/>
          </a:xfrm>
        </p:spPr>
        <p:txBody>
          <a:bodyPr/>
          <a:lstStyle/>
          <a:p>
            <a:r>
              <a:rPr lang="fi-FI" sz="3200" dirty="0" smtClean="0"/>
              <a:t>Uudistuva vammaislainsäädäntö</a:t>
            </a:r>
            <a:endParaRPr lang="fi-FI" sz="3200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VANE  </a:t>
            </a:r>
          </a:p>
          <a:p>
            <a:r>
              <a:rPr lang="fi-FI" dirty="0" smtClean="0"/>
              <a:t>2.5.2017</a:t>
            </a:r>
          </a:p>
          <a:p>
            <a:r>
              <a:rPr lang="fi-FI" dirty="0" smtClean="0"/>
              <a:t>Jaana Huhta, STM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969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Mistä saadaan säästöjä?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10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95536" y="915566"/>
            <a:ext cx="7776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 smtClean="0"/>
              <a:t>Verotuksen invalidivähennys poistetaan ja voimavaroja ohjataan palveluihin  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 smtClean="0"/>
              <a:t>Korkeassa iässä olevien henkilöiden kuljetuspalvelut, joiden tarve liittyy iän myötä heikentyneeseen toimintakykyyn, järjestetään muina kuin vammaispalveluina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 smtClean="0"/>
              <a:t>Liikkumistaidon ohjauksella vähennetään kuljetuspalvelujen tarvetta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 smtClean="0"/>
              <a:t>Eri </a:t>
            </a:r>
            <a:r>
              <a:rPr lang="fi-FI" sz="1600" dirty="0"/>
              <a:t>lakien </a:t>
            </a:r>
            <a:r>
              <a:rPr lang="fi-FI" sz="1600" dirty="0" smtClean="0"/>
              <a:t>perusteella myönnettäviä kuljetuksia yhdistellään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i-FI" sz="1600" dirty="0" smtClean="0"/>
              <a:t>Kuljetuspalvelua korvataan harkinnan mukaan antamalla </a:t>
            </a:r>
            <a:r>
              <a:rPr lang="fi-FI" sz="1600" dirty="0"/>
              <a:t>henkilön käyttöön auto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 smtClean="0"/>
              <a:t>Julkisesti </a:t>
            </a:r>
            <a:r>
              <a:rPr lang="fi-FI" sz="1600" dirty="0"/>
              <a:t>tuetun auton käytettävissä </a:t>
            </a:r>
            <a:r>
              <a:rPr lang="fi-FI" sz="1600" dirty="0" smtClean="0"/>
              <a:t>olo huomioidaan </a:t>
            </a:r>
            <a:r>
              <a:rPr lang="fi-FI" sz="1600" dirty="0"/>
              <a:t>kuljetuspalvelujen määrässä </a:t>
            </a:r>
            <a:endParaRPr lang="fi-FI" sz="1600" dirty="0" smtClean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 smtClean="0"/>
              <a:t>Kuntouttava päivähoito poistuu </a:t>
            </a:r>
            <a:endParaRPr lang="fi-FI" sz="16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/>
              <a:t>Vammaisten henkilöiden asumista </a:t>
            </a:r>
            <a:r>
              <a:rPr lang="fi-FI" sz="1600" dirty="0" smtClean="0"/>
              <a:t>tukevia </a:t>
            </a:r>
            <a:r>
              <a:rPr lang="fi-FI" sz="1600" dirty="0"/>
              <a:t>palvelujen </a:t>
            </a:r>
            <a:r>
              <a:rPr lang="fi-FI" sz="1600" dirty="0" smtClean="0"/>
              <a:t>uudistetaan (mm. kehitysvammaisten ns. ohjatun asumisen korvaaminen </a:t>
            </a:r>
            <a:r>
              <a:rPr lang="fi-FI" sz="1600" dirty="0" err="1" smtClean="0"/>
              <a:t>shl:n</a:t>
            </a:r>
            <a:r>
              <a:rPr lang="fi-FI" sz="1600" dirty="0" smtClean="0"/>
              <a:t> tuetulla asumisella)  </a:t>
            </a:r>
            <a:endParaRPr lang="fi-FI" sz="16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/>
              <a:t>Vammaispalvelujen suunnittelu-, hallinnointi- ja johtotehtävissä työskentelevien </a:t>
            </a:r>
            <a:r>
              <a:rPr lang="fi-FI" sz="1600" dirty="0" smtClean="0"/>
              <a:t>tarve vähenee  </a:t>
            </a:r>
            <a:endParaRPr lang="fi-FI" sz="16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1600" dirty="0"/>
              <a:t>Hengityslaitepotilaiden avun </a:t>
            </a:r>
            <a:r>
              <a:rPr lang="fi-FI" sz="1600" dirty="0" smtClean="0"/>
              <a:t>järjestämistä ja työntekijärakennetta uudistetaan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71210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Avun ja tuen tarpeisiin vastaavat palvelut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valmennus </a:t>
            </a:r>
            <a:r>
              <a:rPr lang="fi-FI" dirty="0"/>
              <a:t>ja </a:t>
            </a:r>
            <a:r>
              <a:rPr lang="fi-FI" dirty="0" smtClean="0"/>
              <a:t>tuki *</a:t>
            </a:r>
          </a:p>
          <a:p>
            <a:r>
              <a:rPr lang="fi-FI" dirty="0" smtClean="0"/>
              <a:t>henkilökohtainen apu</a:t>
            </a:r>
            <a:endParaRPr lang="fi-FI" dirty="0"/>
          </a:p>
          <a:p>
            <a:r>
              <a:rPr lang="fi-FI" dirty="0" smtClean="0"/>
              <a:t>asumisen tuki ja palvelut </a:t>
            </a:r>
            <a:endParaRPr lang="fi-FI" dirty="0"/>
          </a:p>
          <a:p>
            <a:r>
              <a:rPr lang="fi-FI" dirty="0" smtClean="0"/>
              <a:t>tuki esteettömään asumiseen </a:t>
            </a:r>
            <a:endParaRPr lang="fi-FI" dirty="0"/>
          </a:p>
          <a:p>
            <a:r>
              <a:rPr lang="fi-FI" dirty="0" smtClean="0"/>
              <a:t>lyhytaikainen huolenpito</a:t>
            </a:r>
            <a:endParaRPr lang="fi-FI" dirty="0"/>
          </a:p>
          <a:p>
            <a:r>
              <a:rPr lang="fi-FI" dirty="0" smtClean="0"/>
              <a:t>päiväaikainen toiminta </a:t>
            </a:r>
            <a:endParaRPr lang="fi-FI" dirty="0"/>
          </a:p>
          <a:p>
            <a:r>
              <a:rPr lang="fi-FI" dirty="0" smtClean="0"/>
              <a:t>liikkumisen tuki ja palvelut *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</a:t>
            </a:r>
            <a:r>
              <a:rPr lang="fi-FI" smtClean="0"/>
              <a:t>-&gt; subjektiivinen oikeus (pääosin*)</a:t>
            </a:r>
            <a:endParaRPr lang="fi-FI" dirty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taloudellinen tuki </a:t>
            </a:r>
          </a:p>
          <a:p>
            <a:r>
              <a:rPr lang="fi-FI" dirty="0" smtClean="0"/>
              <a:t>muut palvelut lain tarkoituksen toteuttamiseksi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-&gt; määrärahasidonnaisia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733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 vaikuttavat hankkeet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err="1" smtClean="0"/>
              <a:t>Sote-</a:t>
            </a:r>
            <a:r>
              <a:rPr lang="fi-FI" sz="2400" dirty="0" smtClean="0"/>
              <a:t> ja maakuntauudistus</a:t>
            </a:r>
          </a:p>
          <a:p>
            <a:r>
              <a:rPr lang="fi-FI" sz="2400" dirty="0" smtClean="0"/>
              <a:t>Valinnanvapauslaki</a:t>
            </a:r>
          </a:p>
          <a:p>
            <a:r>
              <a:rPr lang="fi-FI" sz="2400" dirty="0" smtClean="0"/>
              <a:t>Itsemääräämisoikeuslainsäädäntö</a:t>
            </a:r>
            <a:endParaRPr lang="fi-FI" sz="2400" dirty="0"/>
          </a:p>
          <a:p>
            <a:r>
              <a:rPr lang="fi-FI" sz="2400" dirty="0" smtClean="0"/>
              <a:t>Asiakasmaksulainsäädäntö</a:t>
            </a:r>
            <a:endParaRPr lang="fi-FI" sz="2400" dirty="0"/>
          </a:p>
          <a:p>
            <a:r>
              <a:rPr lang="fi-FI" sz="2400" dirty="0"/>
              <a:t>Kuntoutusuudistus</a:t>
            </a:r>
          </a:p>
          <a:p>
            <a:r>
              <a:rPr lang="fi-FI" sz="2400" dirty="0" smtClean="0"/>
              <a:t>Sosiaalihuollon </a:t>
            </a:r>
            <a:r>
              <a:rPr lang="fi-FI" sz="2400" dirty="0"/>
              <a:t>työtoimintoja ja työllistymistä tukevaa toimintaa </a:t>
            </a:r>
            <a:r>
              <a:rPr lang="fi-FI" sz="2400" dirty="0" smtClean="0"/>
              <a:t>koskevan lainsäädännön uudistaminen 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12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404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Aikataulu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>
              <a:spcBef>
                <a:spcPts val="360"/>
              </a:spcBef>
              <a:buSzPts val="1500"/>
              <a:buFont typeface="Wingdings"/>
              <a:buChar char="§"/>
            </a:pPr>
            <a:r>
              <a:rPr lang="fi-FI" sz="2400" dirty="0" smtClean="0">
                <a:solidFill>
                  <a:srgbClr val="6C6F73"/>
                </a:solidFill>
                <a:latin typeface="Arial"/>
                <a:cs typeface="Arial"/>
              </a:rPr>
              <a:t>Luonnos </a:t>
            </a:r>
            <a:r>
              <a:rPr lang="fi-FI" sz="2400" dirty="0">
                <a:solidFill>
                  <a:srgbClr val="6C6F73"/>
                </a:solidFill>
                <a:latin typeface="Arial"/>
                <a:cs typeface="Arial"/>
              </a:rPr>
              <a:t>lausunnolle </a:t>
            </a:r>
            <a:r>
              <a:rPr lang="fi-FI" sz="2400" dirty="0" smtClean="0">
                <a:solidFill>
                  <a:srgbClr val="6C6F73"/>
                </a:solidFill>
                <a:latin typeface="Arial"/>
                <a:cs typeface="Arial"/>
              </a:rPr>
              <a:t>toukokuussa 2017</a:t>
            </a:r>
          </a:p>
          <a:p>
            <a:pPr marL="347472" indent="-347472">
              <a:spcBef>
                <a:spcPts val="360"/>
              </a:spcBef>
              <a:buSzPts val="1500"/>
              <a:buFont typeface="Wingdings"/>
              <a:buChar char="§"/>
            </a:pPr>
            <a:r>
              <a:rPr lang="fi-FI" sz="2400" dirty="0" smtClean="0">
                <a:solidFill>
                  <a:srgbClr val="6C6F73"/>
                </a:solidFill>
                <a:latin typeface="Arial"/>
                <a:cs typeface="Arial"/>
              </a:rPr>
              <a:t>Hallituksen esitys eduskunnalle syksyllä 2017</a:t>
            </a:r>
          </a:p>
          <a:p>
            <a:pPr marL="347472" indent="-347472">
              <a:spcBef>
                <a:spcPts val="360"/>
              </a:spcBef>
              <a:buSzPts val="1500"/>
              <a:buFont typeface="Wingdings"/>
              <a:buChar char="§"/>
            </a:pPr>
            <a:r>
              <a:rPr lang="fi-FI" sz="2400" dirty="0" smtClean="0">
                <a:solidFill>
                  <a:srgbClr val="6C6F73"/>
                </a:solidFill>
                <a:latin typeface="Arial"/>
                <a:cs typeface="Arial"/>
              </a:rPr>
              <a:t>Toimeenpanon ohjaus ennakoivasti</a:t>
            </a:r>
          </a:p>
          <a:p>
            <a:pPr marL="347472" indent="-347472">
              <a:spcBef>
                <a:spcPts val="360"/>
              </a:spcBef>
              <a:buSzPts val="1500"/>
              <a:buFont typeface="Wingdings"/>
              <a:buChar char="§"/>
            </a:pPr>
            <a:r>
              <a:rPr lang="fi-FI" sz="2400" dirty="0" smtClean="0">
                <a:solidFill>
                  <a:srgbClr val="6C6F73"/>
                </a:solidFill>
                <a:latin typeface="Arial"/>
                <a:cs typeface="Arial"/>
              </a:rPr>
              <a:t>Uusi vammaispalveluja koskeva laki voimaan 1.1.2019 </a:t>
            </a:r>
            <a:endParaRPr lang="fi-FI" sz="2400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13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926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14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Kiitos!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stm.fi</a:t>
            </a:r>
            <a:r>
              <a:rPr lang="fi-FI" dirty="0"/>
              <a:t>   </a:t>
            </a:r>
            <a:r>
              <a:rPr lang="fi-FI" dirty="0" smtClean="0"/>
              <a:t>       @</a:t>
            </a:r>
            <a:r>
              <a:rPr lang="fi-FI" dirty="0" err="1"/>
              <a:t>STM_Uutiset</a:t>
            </a:r>
            <a:endParaRPr lang="fi-FI" dirty="0"/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fi-FI" dirty="0" err="1" smtClean="0"/>
              <a:t>jaana.huhta</a:t>
            </a:r>
            <a:r>
              <a:rPr lang="fi-FI" b="0" dirty="0" err="1" smtClean="0"/>
              <a:t>@stm.fi</a:t>
            </a:r>
            <a:endParaRPr lang="fi-FI" b="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587" y="2785214"/>
            <a:ext cx="288032" cy="23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9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Vammaislainsäädännön uudistaminen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Pitkäaikainen hanke </a:t>
            </a:r>
            <a:r>
              <a:rPr lang="fi-FI" sz="2400" dirty="0" err="1" smtClean="0"/>
              <a:t>yhteensovittaa</a:t>
            </a:r>
            <a:r>
              <a:rPr lang="fi-FI" sz="2400" dirty="0" smtClean="0"/>
              <a:t> vammaispalvelulaki ja kehitysvammalaki; kirjaukset useassa hallitusohjelmassa</a:t>
            </a:r>
          </a:p>
          <a:p>
            <a:r>
              <a:rPr lang="fi-FI" sz="2400" dirty="0" smtClean="0"/>
              <a:t>Kokonaisuudistus, tavoitteena uudistettu erityislaki, joka koskee yhdenvertaisesti eri vammaryhmiä; molemmat nykyiset erityislait kumotaan </a:t>
            </a:r>
          </a:p>
          <a:p>
            <a:r>
              <a:rPr lang="fi-FI" sz="2400" dirty="0" smtClean="0"/>
              <a:t>Valas-työryhmä; tehtävänä lakien yhteensovitus, loppuraportti keväällä 2015, lausuntopalaute</a:t>
            </a:r>
          </a:p>
          <a:p>
            <a:r>
              <a:rPr lang="fi-FI" sz="2400" dirty="0" smtClean="0"/>
              <a:t>Toimintaympäristön muutokset 2 vuodessa </a:t>
            </a:r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061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Hallitusohjelma 2015-2019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400" dirty="0"/>
              <a:t>Tavoitteena </a:t>
            </a:r>
            <a:r>
              <a:rPr lang="fi-FI" sz="2400" dirty="0">
                <a:solidFill>
                  <a:srgbClr val="616365"/>
                </a:solidFill>
                <a:ea typeface="ＭＳ Ｐゴシック"/>
              </a:rPr>
              <a:t>vähentää kuntien kustannuksia ja karsia lakisääteisiä tehtäviä sekä niiden toteuttamista ohjaavia velvoitteita 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616365"/>
                </a:solidFill>
                <a:ea typeface="ＭＳ Ｐゴシック"/>
              </a:rPr>
              <a:t>      =&gt; Valas-työryhmän ehdotuksen uudelleen arviointi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400" dirty="0">
                <a:solidFill>
                  <a:srgbClr val="616365"/>
                </a:solidFill>
                <a:ea typeface="ＭＳ Ｐゴシック"/>
              </a:rPr>
              <a:t>Hallituksen </a:t>
            </a:r>
            <a:r>
              <a:rPr lang="fi-FI" sz="2400" dirty="0" err="1" smtClean="0">
                <a:solidFill>
                  <a:srgbClr val="616365"/>
                </a:solidFill>
                <a:ea typeface="ＭＳ Ｐゴシック"/>
              </a:rPr>
              <a:t>VM:n</a:t>
            </a:r>
            <a:r>
              <a:rPr lang="fi-FI" sz="2400" dirty="0" smtClean="0">
                <a:solidFill>
                  <a:srgbClr val="616365"/>
                </a:solidFill>
                <a:ea typeface="ＭＳ Ｐゴシック"/>
              </a:rPr>
              <a:t> toimenpideohjelman osana tekemä linjaus v. 2016 </a:t>
            </a:r>
            <a:r>
              <a:rPr lang="fi-FI" sz="2400" dirty="0">
                <a:solidFill>
                  <a:srgbClr val="616365"/>
                </a:solidFill>
                <a:ea typeface="ＭＳ Ｐゴシック"/>
              </a:rPr>
              <a:t>edellyttää n. 60 milj. euron säästöjä vammaispalveluihin </a:t>
            </a:r>
            <a:endParaRPr lang="fi-FI" sz="2400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3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8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Uudessa laissa keskeistä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200" dirty="0" smtClean="0"/>
              <a:t>Palvelut osana yhdenvertaisuuden, osallisuuden ja ihmisarvoisen elämän edistämistä </a:t>
            </a:r>
          </a:p>
          <a:p>
            <a:pPr marL="0" indent="0">
              <a:buNone/>
            </a:pPr>
            <a:r>
              <a:rPr lang="fi-FI" dirty="0" smtClean="0"/>
              <a:t>	-</a:t>
            </a:r>
            <a:r>
              <a:rPr lang="fi-FI" sz="1900" dirty="0" smtClean="0"/>
              <a:t>&gt; toimiva ja esteetön elinympäristö, toimintakyvyn ylläpitämistä 	edistävät palvelut, yksilöllinen apu ja tuki  </a:t>
            </a:r>
          </a:p>
          <a:p>
            <a:r>
              <a:rPr lang="fi-FI" sz="2200" dirty="0" smtClean="0"/>
              <a:t>Vammaiset lapset ja  nuoret; kasvuympäristö, huolenpito, kehityksen ja osallistumisen turvaaminen yhdenvertaisesti ikäryhmän kanssa</a:t>
            </a:r>
          </a:p>
          <a:p>
            <a:r>
              <a:rPr lang="fi-FI" sz="2200" dirty="0" smtClean="0"/>
              <a:t>Työssäkäynnin mahdollistaminen </a:t>
            </a:r>
          </a:p>
          <a:p>
            <a:r>
              <a:rPr lang="fi-FI" sz="2000" dirty="0" smtClean="0"/>
              <a:t>Vaativaa ja monialaista tukea tarvitsevat vammaiset henkilöt</a:t>
            </a:r>
          </a:p>
          <a:p>
            <a:pPr marL="400050" lvl="1" indent="0">
              <a:buNone/>
            </a:pPr>
            <a:r>
              <a:rPr lang="fi-FI" dirty="0" smtClean="0"/>
              <a:t>	</a:t>
            </a:r>
            <a:r>
              <a:rPr lang="fi-FI" sz="1900" dirty="0" smtClean="0"/>
              <a:t>-&gt; esteettömyys, osallisuus, kommunikaatio, tuki päätöksentekoon omien valintojen mahdollistamiseksi; elämänvaiheen mukaiseen palvelutarpeeseen vastaavat palvelut </a:t>
            </a:r>
          </a:p>
          <a:p>
            <a:r>
              <a:rPr lang="fi-FI" sz="2100" dirty="0" smtClean="0"/>
              <a:t>Yleiset palvelut täysimääräisesti käyttöön</a:t>
            </a:r>
            <a:endParaRPr lang="fi-FI" sz="2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4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79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Valmistelun lähtökohdat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dirty="0" smtClean="0"/>
              <a:t>Vammaislainsäädännön </a:t>
            </a:r>
            <a:r>
              <a:rPr lang="fi-FI" dirty="0"/>
              <a:t>uudistamistyöryhmän </a:t>
            </a:r>
            <a:r>
              <a:rPr lang="fi-FI" dirty="0" smtClean="0"/>
              <a:t>(Valas) ehdotus </a:t>
            </a:r>
            <a:r>
              <a:rPr lang="fi-FI" dirty="0"/>
              <a:t>ja lausuntopalaute </a:t>
            </a:r>
            <a:endParaRPr lang="fi-FI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Hallitusohjelman asettamat reunaehdot ja rakennepoliittisten uudistusten tavoite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 smtClean="0"/>
              <a:t>Säästöt</a:t>
            </a:r>
            <a:endParaRPr lang="fi-FI" sz="17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/>
              <a:t>Sääntelyn sujuvoittaminen; ei säädetä samasta asia useassa kohdin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/>
              <a:t>Toimenpiteet eivät vaaranna yhdenvertaisuutta saada riittäviä sosiaali- ja terveyspalveluja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/>
              <a:t>Yleinen lainsäädäntö vahvistunut  - </a:t>
            </a:r>
            <a:r>
              <a:rPr lang="fi-FI" sz="1800" dirty="0" smtClean="0"/>
              <a:t>sosiaalihuoltolain ensisijaisuus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E</a:t>
            </a:r>
            <a:r>
              <a:rPr lang="fi-FI" dirty="0" smtClean="0"/>
              <a:t>sitykseen on </a:t>
            </a:r>
            <a:r>
              <a:rPr lang="fi-FI" dirty="0"/>
              <a:t>tehty tarkennuksia ja valmistelun reunaehdoista seuraavia </a:t>
            </a:r>
            <a:r>
              <a:rPr lang="fi-FI" dirty="0" smtClean="0"/>
              <a:t>muutoksia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Selvitysmiehen ehdotusten lähtökohdat osana uudistusta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 smtClean="0"/>
              <a:t>Huolimatta </a:t>
            </a:r>
            <a:r>
              <a:rPr lang="fi-FI" dirty="0"/>
              <a:t>merkittävästä säästövelvoitteesta on pyritty säilyttämään </a:t>
            </a:r>
            <a:r>
              <a:rPr lang="fi-FI" dirty="0" smtClean="0"/>
              <a:t>keskeiset </a:t>
            </a:r>
            <a:r>
              <a:rPr lang="fi-FI" dirty="0"/>
              <a:t>tavoitteet vammaisten henkilöiden yhdenvertaisuuden, osallisuuden ja osallistumisen edistämisestä ja toteutumisesta sekä lähtökohta palvelujen tarvelähtöisyydestä.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5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980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Valmistelun keskeiset 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/>
              <a:t>Välttämättömien </a:t>
            </a:r>
            <a:r>
              <a:rPr lang="fi-FI" sz="2000" b="1" dirty="0" smtClean="0"/>
              <a:t>erityispalvelujen turvaaminen </a:t>
            </a:r>
            <a:r>
              <a:rPr lang="fi-FI" sz="2000" dirty="0" smtClean="0"/>
              <a:t>silloin</a:t>
            </a:r>
            <a:r>
              <a:rPr lang="fi-FI" sz="2000" dirty="0"/>
              <a:t>, kun yleiset palvelut eivät ole </a:t>
            </a:r>
            <a:r>
              <a:rPr lang="fi-FI" sz="2000" dirty="0" smtClean="0"/>
              <a:t>sopivia </a:t>
            </a:r>
            <a:r>
              <a:rPr lang="fi-FI" sz="2000" dirty="0"/>
              <a:t>ja riittäviä  </a:t>
            </a:r>
            <a:r>
              <a:rPr lang="fi-FI" sz="2000" dirty="0" smtClean="0"/>
              <a:t>-&gt; subjektiiviset oikeudet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/>
              <a:t>Tarvelähtöisyys - palvelutarpeen arvioinnin merkitys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/>
              <a:t>Keskeiset palvelut: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 smtClean="0"/>
              <a:t>itsenäisen </a:t>
            </a:r>
            <a:r>
              <a:rPr lang="fi-FI" sz="1800" dirty="0"/>
              <a:t>suoriutumisen </a:t>
            </a:r>
            <a:r>
              <a:rPr lang="fi-FI" sz="1800" dirty="0" smtClean="0"/>
              <a:t>tuki  = henkilökohtainen apu sekä valmennus ja tuki </a:t>
            </a:r>
            <a:endParaRPr lang="fi-FI" sz="1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 smtClean="0"/>
              <a:t>asumisen tuki ja palvelut sekä esteetön asuminen</a:t>
            </a:r>
            <a:endParaRPr lang="fi-FI" sz="1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/>
              <a:t>liikkumisen </a:t>
            </a:r>
            <a:r>
              <a:rPr lang="fi-FI" sz="1800" dirty="0" smtClean="0"/>
              <a:t>tuki ja palvelut, laajempi käsite kuin kuljetuspalvelut</a:t>
            </a:r>
            <a:endParaRPr lang="fi-FI" sz="1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800" dirty="0"/>
              <a:t>lasten ja nuorten palvelut sekä perheiden </a:t>
            </a:r>
            <a:r>
              <a:rPr lang="fi-FI" sz="1800" dirty="0" smtClean="0"/>
              <a:t>tuki; lyhytaikainen huolenpito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/>
              <a:t>Vaikuttavat asiakasprosessit </a:t>
            </a:r>
            <a:r>
              <a:rPr lang="fi-FI" sz="2000" dirty="0" smtClean="0"/>
              <a:t> =&gt; </a:t>
            </a:r>
            <a:r>
              <a:rPr lang="fi-FI" sz="2000" dirty="0"/>
              <a:t>tarkennukset sosiaalihuoltolakiin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/>
              <a:t>Palvelujen toteuttamisessa huomioon otettavat seikat; palvelun </a:t>
            </a:r>
            <a:r>
              <a:rPr lang="fi-FI" sz="2000" dirty="0"/>
              <a:t>laadun </a:t>
            </a:r>
            <a:r>
              <a:rPr lang="fi-FI" sz="2000" dirty="0" smtClean="0"/>
              <a:t>kriteerit ja arviointi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/>
              <a:t>Vammaisuuden ja  korkeasta iästä johtuvien toimintarajoitteiden rajapinta </a:t>
            </a:r>
          </a:p>
          <a:p>
            <a:pPr marL="685800" lvl="1">
              <a:buFont typeface="Wingdings" panose="05000000000000000000" pitchFamily="2" charset="2"/>
              <a:buChar char="Ø"/>
            </a:pP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6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725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Soveltamisala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Maakunnan on järjestettävä </a:t>
            </a:r>
            <a:r>
              <a:rPr lang="fi-FI" dirty="0" smtClean="0"/>
              <a:t>laissa </a:t>
            </a:r>
            <a:r>
              <a:rPr lang="fi-FI" dirty="0"/>
              <a:t>tarkoitettuja </a:t>
            </a:r>
            <a:r>
              <a:rPr lang="fi-FI" dirty="0" smtClean="0"/>
              <a:t>palveluja</a:t>
            </a:r>
            <a:r>
              <a:rPr lang="fi-FI" dirty="0"/>
              <a:t>, jos henkilö tarvitsee pitkäaikaisen vamman tai sairauden aiheuttaman toimintarajoitteen johdosta välttämättä ja toistuvasti apua tai tukea tavanomaisessa elämässä </a:t>
            </a:r>
            <a:r>
              <a:rPr lang="fi-FI" i="1" dirty="0"/>
              <a:t>eikä hän saa muun lain nojalla etunsa mukaisia riittäviä ja sopivia palveluja. </a:t>
            </a:r>
            <a:r>
              <a:rPr lang="fi-FI" dirty="0"/>
              <a:t>Maakunnan järjestämisvastuusta säädetään laissa sosiaali- ja terveydenhuollon </a:t>
            </a:r>
            <a:r>
              <a:rPr lang="fi-FI" dirty="0" smtClean="0"/>
              <a:t>järjestämisestä.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</a:t>
            </a:r>
          </a:p>
          <a:p>
            <a:pPr marL="0" indent="0">
              <a:buNone/>
            </a:pPr>
            <a:r>
              <a:rPr lang="fi-FI" dirty="0"/>
              <a:t>Palvelujen tuottamisesta säädetään laissa sosiaali- ja terveydenhuollon järjestämisestä, laissa sosiaali- ja terveyspalvelujen </a:t>
            </a:r>
            <a:r>
              <a:rPr lang="fi-FI" dirty="0" smtClean="0"/>
              <a:t>tuottamisesta </a:t>
            </a:r>
            <a:r>
              <a:rPr lang="fi-FI" dirty="0"/>
              <a:t>sekä laissa asiakkaan valinnanvapaudesta sosiaali- ja </a:t>
            </a:r>
            <a:r>
              <a:rPr lang="fi-FI" dirty="0" smtClean="0"/>
              <a:t>terveydenhuollossa. 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7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96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Soveltamisalan rajaus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Lakia </a:t>
            </a:r>
            <a:r>
              <a:rPr lang="fi-FI" dirty="0"/>
              <a:t>ei sovelleta sellaiseen </a:t>
            </a:r>
            <a:r>
              <a:rPr lang="fi-FI" i="1" dirty="0"/>
              <a:t>ikääntyneen väestön toimintakyvyn tukemisesta ja iäkkäiden sosiaali- ja terveyspalveluista annetun lain</a:t>
            </a:r>
            <a:r>
              <a:rPr lang="fi-FI" dirty="0"/>
              <a:t> (980/2012) 3 §:n 2 kohdassa tarkoitettuun </a:t>
            </a:r>
            <a:r>
              <a:rPr lang="fi-FI" i="1" dirty="0"/>
              <a:t>iäkkääseen henkilöön</a:t>
            </a:r>
            <a:r>
              <a:rPr lang="fi-FI" dirty="0"/>
              <a:t>, jonka avun </a:t>
            </a:r>
            <a:r>
              <a:rPr lang="fi-FI" dirty="0" smtClean="0"/>
              <a:t>tai tuen </a:t>
            </a:r>
            <a:r>
              <a:rPr lang="fi-FI" dirty="0"/>
              <a:t>tarve johtuu pääasiassa korkean iän myötä alkaneista, lisääntyneistä tai pahentuneista </a:t>
            </a:r>
            <a:r>
              <a:rPr lang="fi-FI" smtClean="0"/>
              <a:t>sairauksista tai vammoista </a:t>
            </a:r>
            <a:r>
              <a:rPr lang="fi-FI" dirty="0"/>
              <a:t>taikka korkeaan ikään liittyvästä rappeutumisesta</a:t>
            </a:r>
            <a:r>
              <a:rPr lang="fi-FI" dirty="0" smtClean="0"/>
              <a:t>.</a:t>
            </a:r>
          </a:p>
          <a:p>
            <a:r>
              <a:rPr lang="fi-FI" dirty="0"/>
              <a:t>Ei kategorista ikävuosiin perustuvaa </a:t>
            </a:r>
            <a:r>
              <a:rPr lang="fi-FI" dirty="0" smtClean="0"/>
              <a:t>ikärajaa eikä diagnoosipohjaista rajausta</a:t>
            </a:r>
            <a:endParaRPr lang="fi-FI" dirty="0"/>
          </a:p>
          <a:p>
            <a:r>
              <a:rPr lang="fi-FI" dirty="0"/>
              <a:t>Valas-työryhmän ehdotus: pääasiassa ikääntymiseen liittyvät sairaudet ja toimintarajoitteet vammaispalvelujen ulkopuolelle -&gt; tarkennetaan viittauksella vanhuspalvelulain iäkkään henkilön </a:t>
            </a:r>
            <a:r>
              <a:rPr lang="fi-FI" dirty="0" smtClean="0"/>
              <a:t>määritelmään</a:t>
            </a:r>
          </a:p>
          <a:p>
            <a:r>
              <a:rPr lang="fi-FI" dirty="0" smtClean="0"/>
              <a:t>Vammaispalvelulain alkuperäinen tarkoitus -&gt; suppea erityislaki 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8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409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Lisävoimavarojen kohdentaminen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3.4.2017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Jaana Huhta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D37F8-22D3-48E0-8D89-5DDCFAF338AF}" type="slidenum">
              <a:rPr lang="fi-FI" smtClean="0"/>
              <a:t>9</a:t>
            </a:fld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611560" y="987574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2000" dirty="0" smtClean="0"/>
              <a:t>Henkilökohtaista apua muulla </a:t>
            </a:r>
            <a:r>
              <a:rPr lang="fi-FI" sz="2000" dirty="0"/>
              <a:t>kuin työnantajamallilla </a:t>
            </a:r>
            <a:r>
              <a:rPr lang="fi-FI" sz="2000" dirty="0" smtClean="0"/>
              <a:t>entistä useammille niille pieniä tuntimääriä apua saaville, jotka eivät halua toimia työnantajina  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2000" dirty="0" smtClean="0"/>
              <a:t>Valmennusta ja tukea lisää erityisesti tuettuun  asumiseen ja itsenäiseen liikkumiseen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2000" dirty="0" smtClean="0"/>
              <a:t>Kehitysvammaisten laitoshoidon vähentämisen jatkaminen  kehittämällä avohoidon palveluja, mm. päiväaikaista toimintaa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2000" dirty="0" smtClean="0"/>
              <a:t>Vammaisten </a:t>
            </a:r>
            <a:r>
              <a:rPr lang="fi-FI" sz="2000" dirty="0"/>
              <a:t>lasten </a:t>
            </a:r>
            <a:r>
              <a:rPr lang="fi-FI" sz="2000" dirty="0" smtClean="0"/>
              <a:t>ja </a:t>
            </a:r>
            <a:r>
              <a:rPr lang="fi-FI" sz="2000" dirty="0"/>
              <a:t>heidän perheidensä tuen lisääminen </a:t>
            </a:r>
            <a:endParaRPr lang="fi-FI" sz="2000" dirty="0" smtClean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fi-FI" sz="2000" dirty="0" smtClean="0"/>
              <a:t>Lyhytaikaisen huolenpidon saatavuuden turvaaminen eri vammaisryhmille  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57893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m-esitys_2016_suomi">
  <a:themeElements>
    <a:clrScheme name="Sosiaali- ja terveysministeriö">
      <a:dk1>
        <a:srgbClr val="484A4B"/>
      </a:dk1>
      <a:lt1>
        <a:srgbClr val="FFFFFF"/>
      </a:lt1>
      <a:dk2>
        <a:srgbClr val="484A4B"/>
      </a:dk2>
      <a:lt2>
        <a:srgbClr val="DEDFE0"/>
      </a:lt2>
      <a:accent1>
        <a:srgbClr val="F0AB00"/>
      </a:accent1>
      <a:accent2>
        <a:srgbClr val="E98300"/>
      </a:accent2>
      <a:accent3>
        <a:srgbClr val="B4B6B7"/>
      </a:accent3>
      <a:accent4>
        <a:srgbClr val="525355"/>
      </a:accent4>
      <a:accent5>
        <a:srgbClr val="FBEA94"/>
      </a:accent5>
      <a:accent6>
        <a:srgbClr val="009AA6"/>
      </a:accent6>
      <a:hlink>
        <a:srgbClr val="009AA6"/>
      </a:hlink>
      <a:folHlink>
        <a:srgbClr val="D3760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stm-esitys_2016_suomi</Template>
  <TotalTime>923</TotalTime>
  <Words>717</Words>
  <Application>Microsoft Office PowerPoint</Application>
  <PresentationFormat>Näytössä katseltava esitys (16:9)</PresentationFormat>
  <Paragraphs>141</Paragraphs>
  <Slides>14</Slides>
  <Notes>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stm-esitys_2016_suomi</vt:lpstr>
      <vt:lpstr>Uudistuva vammaislainsäädäntö</vt:lpstr>
      <vt:lpstr>Vammaislainsäädännön uudistaminen</vt:lpstr>
      <vt:lpstr>Hallitusohjelma 2015-2019</vt:lpstr>
      <vt:lpstr>Uudessa laissa keskeistä</vt:lpstr>
      <vt:lpstr>Valmistelun lähtökohdat</vt:lpstr>
      <vt:lpstr>Valmistelun keskeiset tavoitteet</vt:lpstr>
      <vt:lpstr>Soveltamisala</vt:lpstr>
      <vt:lpstr>Soveltamisalan rajaus</vt:lpstr>
      <vt:lpstr>Lisävoimavarojen kohdentaminen</vt:lpstr>
      <vt:lpstr>Mistä saadaan säästöjä?</vt:lpstr>
      <vt:lpstr>Avun ja tuen tarpeisiin vastaavat palvelut</vt:lpstr>
      <vt:lpstr>Muut vaikuttavat hankkeet</vt:lpstr>
      <vt:lpstr>Aikataulu</vt:lpstr>
      <vt:lpstr>Kiitos!</vt:lpstr>
    </vt:vector>
  </TitlesOfParts>
  <Company>VIP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 otsikko tähän</dc:title>
  <dc:creator>stmaraa</dc:creator>
  <cp:lastModifiedBy>Hoffrén Tea STM</cp:lastModifiedBy>
  <cp:revision>86</cp:revision>
  <cp:lastPrinted>2017-04-27T05:54:09Z</cp:lastPrinted>
  <dcterms:created xsi:type="dcterms:W3CDTF">2016-11-17T09:02:25Z</dcterms:created>
  <dcterms:modified xsi:type="dcterms:W3CDTF">2017-05-24T09:43:44Z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-967409500</vt:i4>
  </property>
  <property fmtid="{D5CDD505-2E9C-101B-9397-08002B2CF9AE}" pid="3" name="_NewReviewCycle">
    <vt:lpwstr/>
  </property>
  <property fmtid="{D5CDD505-2E9C-101B-9397-08002B2CF9AE}" pid="4" name="_EmailSubject">
    <vt:lpwstr>VANEn kokouksen esitys VANEn sivuille</vt:lpwstr>
  </property>
  <property fmtid="{D5CDD505-2E9C-101B-9397-08002B2CF9AE}" pid="5" name="_AuthorEmail">
    <vt:lpwstr>jaana.huhta@stm.fi</vt:lpwstr>
  </property>
  <property fmtid="{D5CDD505-2E9C-101B-9397-08002B2CF9AE}" pid="6" name="_AuthorEmailDisplayName">
    <vt:lpwstr>Huhta Jaana (STM)</vt:lpwstr>
  </property>
  <property fmtid="{D5CDD505-2E9C-101B-9397-08002B2CF9AE}" pid="7" name="_PreviousAdHocReviewCycleID">
    <vt:i4>-1331119109</vt:i4>
  </property>
</Properties>
</file>