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Merriweather" pitchFamily="2" charset="77"/>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5413"/>
  </p:normalViewPr>
  <p:slideViewPr>
    <p:cSldViewPr snapToGrid="0">
      <p:cViewPr varScale="1">
        <p:scale>
          <a:sx n="138" d="100"/>
          <a:sy n="138" d="100"/>
        </p:scale>
        <p:origin x="544" y="176"/>
      </p:cViewPr>
      <p:guideLst>
        <p:guide orient="horz" pos="1620"/>
        <p:guide pos="2880"/>
        <p:guide orient="horz"/>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00b7f0437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00b7f0437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017582f9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017582f9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00b7f04379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00b7f04379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00b7f0437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00b7f0437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017582f96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017582f96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17eda31e5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17eda31e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017582f969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017582f969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017582f969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017582f969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fc4845b2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fc4845b2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017eda31e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017eda31e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00b8536e8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00b8536e8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00b8536e8f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00b8536e8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00b7f0437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00b7f0437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lang="fi-FI"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0b8536e8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00b8536e8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0b7f0437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0b7f0437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07916"/>
              </a:lnSpc>
              <a:spcBef>
                <a:spcPts val="0"/>
              </a:spcBef>
              <a:spcAft>
                <a:spcPts val="800"/>
              </a:spcAft>
              <a:buClr>
                <a:schemeClr val="dk1"/>
              </a:buClr>
              <a:buSzPts val="1100"/>
              <a:buFont typeface="Calibri"/>
              <a:buChar char="-"/>
            </a:pPr>
            <a:r>
              <a:rPr lang="fi-FI" dirty="0">
                <a:solidFill>
                  <a:schemeClr val="dk1"/>
                </a:solidFill>
                <a:latin typeface="Calibri"/>
                <a:ea typeface="Calibri"/>
                <a:cs typeface="Calibri"/>
                <a:sym typeface="Calibri"/>
              </a:rPr>
              <a:t>Ei edusta kaikkien vammaisneuvostojen kantoja, mutta vastauksia on tullut hyvin ja ne kuvaavat niin onnistumisia kuin epäonnistumisia. Vastauksia annettiin 170 kappaletta, joka on hyvä Vammaisneuvostojen kokonaismäärään nähden. Tarkkaa määrää ei ole edes </a:t>
            </a:r>
            <a:r>
              <a:rPr lang="fi-FI" dirty="0" err="1">
                <a:solidFill>
                  <a:schemeClr val="dk1"/>
                </a:solidFill>
                <a:latin typeface="Calibri"/>
                <a:ea typeface="Calibri"/>
                <a:cs typeface="Calibri"/>
                <a:sym typeface="Calibri"/>
              </a:rPr>
              <a:t>VANEn</a:t>
            </a:r>
            <a:r>
              <a:rPr lang="fi-FI" dirty="0">
                <a:solidFill>
                  <a:schemeClr val="dk1"/>
                </a:solidFill>
                <a:latin typeface="Calibri"/>
                <a:ea typeface="Calibri"/>
                <a:cs typeface="Calibri"/>
                <a:sym typeface="Calibri"/>
              </a:rPr>
              <a:t> tai muiden viranomaisten tiedossa, mutta </a:t>
            </a:r>
            <a:r>
              <a:rPr lang="fi-FI" dirty="0" err="1">
                <a:solidFill>
                  <a:schemeClr val="dk1"/>
                </a:solidFill>
                <a:latin typeface="Calibri"/>
                <a:ea typeface="Calibri"/>
                <a:cs typeface="Calibri"/>
                <a:sym typeface="Calibri"/>
              </a:rPr>
              <a:t>Vanen</a:t>
            </a:r>
            <a:r>
              <a:rPr lang="fi-FI" dirty="0">
                <a:solidFill>
                  <a:schemeClr val="dk1"/>
                </a:solidFill>
                <a:latin typeface="Calibri"/>
                <a:ea typeface="Calibri"/>
                <a:cs typeface="Calibri"/>
                <a:sym typeface="Calibri"/>
              </a:rPr>
              <a:t> sivuille oli merkitty </a:t>
            </a:r>
            <a:r>
              <a:rPr lang="fi-FI" b="1" dirty="0">
                <a:solidFill>
                  <a:schemeClr val="dk1"/>
                </a:solidFill>
                <a:latin typeface="Calibri"/>
                <a:ea typeface="Calibri"/>
                <a:cs typeface="Calibri"/>
                <a:sym typeface="Calibri"/>
              </a:rPr>
              <a:t>161 Vammaisneuvoston yhteystiedot</a:t>
            </a:r>
            <a:r>
              <a:rPr lang="fi-FI" dirty="0">
                <a:solidFill>
                  <a:schemeClr val="dk1"/>
                </a:solidFill>
                <a:latin typeface="Calibri"/>
                <a:ea typeface="Calibri"/>
                <a:cs typeface="Calibri"/>
                <a:sym typeface="Calibri"/>
              </a:rPr>
              <a:t>. Vastauksia tähän kyselyyn annettiin 75 eri paikkakunnalta, eli vastauksia tuli lähes puolelta neuvostoista. Muutenkin otanta oli varsin edustava. </a:t>
            </a:r>
            <a:r>
              <a:rPr lang="fi-FI" dirty="0" err="1">
                <a:solidFill>
                  <a:schemeClr val="dk1"/>
                </a:solidFill>
                <a:latin typeface="Calibri"/>
                <a:ea typeface="Calibri"/>
                <a:cs typeface="Calibri"/>
                <a:sym typeface="Calibri"/>
              </a:rPr>
              <a:t>Vanen</a:t>
            </a:r>
            <a:r>
              <a:rPr lang="fi-FI" dirty="0">
                <a:solidFill>
                  <a:schemeClr val="dk1"/>
                </a:solidFill>
                <a:latin typeface="Calibri"/>
                <a:ea typeface="Calibri"/>
                <a:cs typeface="Calibri"/>
                <a:sym typeface="Calibri"/>
              </a:rPr>
              <a:t> sivuilla yhdistettyjä </a:t>
            </a:r>
            <a:r>
              <a:rPr lang="fi-FI" dirty="0" err="1">
                <a:solidFill>
                  <a:schemeClr val="dk1"/>
                </a:solidFill>
                <a:latin typeface="Calibri"/>
                <a:ea typeface="Calibri"/>
                <a:cs typeface="Calibri"/>
                <a:sym typeface="Calibri"/>
              </a:rPr>
              <a:t>ikäihmis</a:t>
            </a:r>
            <a:r>
              <a:rPr lang="fi-FI" dirty="0">
                <a:solidFill>
                  <a:schemeClr val="dk1"/>
                </a:solidFill>
                <a:latin typeface="Calibri"/>
                <a:ea typeface="Calibri"/>
                <a:cs typeface="Calibri"/>
                <a:sym typeface="Calibri"/>
              </a:rPr>
              <a:t>- ja vammaisneuvostoja oli 16kpl eli vajaa 10%, kyselyyn vastaajien keskuudessa suhteellinen luku oli n. 9%. Jälkiviisaana olisi myös sukupuolta ja ikää mahdollisesti voitu kysyä </a:t>
            </a:r>
            <a:r>
              <a:rPr lang="fi-FI" dirty="0" err="1">
                <a:solidFill>
                  <a:schemeClr val="dk1"/>
                </a:solidFill>
                <a:latin typeface="Calibri"/>
                <a:ea typeface="Calibri"/>
                <a:cs typeface="Calibri"/>
                <a:sym typeface="Calibri"/>
              </a:rPr>
              <a:t>kontekstuaalisioinnin</a:t>
            </a:r>
            <a:r>
              <a:rPr lang="fi-FI" dirty="0">
                <a:solidFill>
                  <a:schemeClr val="dk1"/>
                </a:solidFill>
                <a:latin typeface="Calibri"/>
                <a:ea typeface="Calibri"/>
                <a:cs typeface="Calibri"/>
                <a:sym typeface="Calibri"/>
              </a:rPr>
              <a:t> kannalta. Kyselyyn vastanneiden kesken taustajärjestö oli 35% vammaryhmäkohtainen vammaisjärjestö, 18 % vammaisihmisoikeusjärjestö ja 12 % potilas- tai terveysjärjestö. Kyselyyn vastaajista  </a:t>
            </a:r>
            <a:endParaRPr lang="fi-FI"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00b8536e8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00b8536e8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07916"/>
              </a:lnSpc>
              <a:spcBef>
                <a:spcPts val="0"/>
              </a:spcBef>
              <a:spcAft>
                <a:spcPts val="800"/>
              </a:spcAft>
              <a:buClr>
                <a:schemeClr val="dk1"/>
              </a:buClr>
              <a:buSzPts val="1100"/>
              <a:buFont typeface="Calibri"/>
              <a:buChar char="-"/>
            </a:pPr>
            <a:r>
              <a:rPr lang="fi" dirty="0">
                <a:solidFill>
                  <a:schemeClr val="dk1"/>
                </a:solidFill>
                <a:latin typeface="Calibri"/>
                <a:ea typeface="Calibri"/>
                <a:cs typeface="Calibri"/>
                <a:sym typeface="Calibri"/>
              </a:rPr>
              <a:t>Ei edusta kaikkien vammaisneuvostojen kantoja, mutta vastauksia on tullut hyvin ja ne kuvaavat niin onnistumisia kuin epäonnistumisia. Vastauksia annettiin 170 kappaletta, joka on hyvä Vammaisneuvostojen kokonaismäärään nähden. Tarkkaa määrää ei ole edes VANEn tai muiden viranomaisten tiedossa, mutta Vanen sivuille oli merkitty </a:t>
            </a:r>
            <a:r>
              <a:rPr lang="fi" b="1" dirty="0">
                <a:solidFill>
                  <a:schemeClr val="dk1"/>
                </a:solidFill>
                <a:latin typeface="Calibri"/>
                <a:ea typeface="Calibri"/>
                <a:cs typeface="Calibri"/>
                <a:sym typeface="Calibri"/>
              </a:rPr>
              <a:t>161 Vammaisneuvoston yhteystiedot</a:t>
            </a:r>
            <a:r>
              <a:rPr lang="fi" dirty="0">
                <a:solidFill>
                  <a:schemeClr val="dk1"/>
                </a:solidFill>
                <a:latin typeface="Calibri"/>
                <a:ea typeface="Calibri"/>
                <a:cs typeface="Calibri"/>
                <a:sym typeface="Calibri"/>
              </a:rPr>
              <a:t>. Vastauksia tähän kyselyyn annettiin 75 eri paikkakunnalta, eli vastauksia tuli lähes puolelta neuvostoista. Muutenkin otanta oli varsin edustava. Vanen sivuilla yhdistettyjä ikäihmis- ja vammaisneuvostoja oli 16kpl eli vajaa 10%, kyselyyn vastaajien keskuudessa suhteellinen luku oli n. 9%. Jälkiviisaana olisi myös sukupuolta ja ikää mahdollisesti voitu kysyä kontekstuaalisioinnin kannalta. Kyselyyn vastanneiden kesken taustajärjestö oli 35% vammaryhmäkohtainen vammaisjärjestö, 18 % vammaisihmisoikeusjärjestö ja 12 % potilas- tai terveysjärjestö. Kyselyyn vastaajista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0b7f0437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00b7f0437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00b7f04379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00b7f0437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0b8536e8f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00b8536e8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241475" y="83150"/>
            <a:ext cx="8692800" cy="2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fi" sz="2500"/>
              <a:t>Miten parantaa vammaisneuvoston </a:t>
            </a:r>
            <a:endParaRPr sz="2500" dirty="0"/>
          </a:p>
          <a:p>
            <a:pPr marL="0" lvl="0" indent="0" algn="l" rtl="0">
              <a:spcBef>
                <a:spcPts val="0"/>
              </a:spcBef>
              <a:spcAft>
                <a:spcPts val="0"/>
              </a:spcAft>
              <a:buSzPts val="990"/>
              <a:buNone/>
            </a:pPr>
            <a:r>
              <a:rPr lang="fi" sz="2500"/>
              <a:t>ja kunnan päätöksentekijöiden yhteistyötä  </a:t>
            </a:r>
            <a:endParaRPr sz="2500" dirty="0"/>
          </a:p>
          <a:p>
            <a:pPr marL="0" lvl="0" indent="0" algn="l" rtl="0">
              <a:spcBef>
                <a:spcPts val="0"/>
              </a:spcBef>
              <a:spcAft>
                <a:spcPts val="0"/>
              </a:spcAft>
              <a:buSzPts val="990"/>
              <a:buNone/>
            </a:pPr>
            <a:endParaRPr sz="1400" dirty="0"/>
          </a:p>
          <a:p>
            <a:pPr marL="0" lvl="0" indent="0" algn="l" rtl="0">
              <a:spcBef>
                <a:spcPts val="0"/>
              </a:spcBef>
              <a:spcAft>
                <a:spcPts val="0"/>
              </a:spcAft>
              <a:buSzPts val="990"/>
              <a:buNone/>
            </a:pPr>
            <a:r>
              <a:rPr lang="fi" sz="2500"/>
              <a:t>Hur kan vi förbättra samarbetet med funktionshinderråden och kommunala beslutsfattare</a:t>
            </a:r>
            <a:endParaRPr sz="2500" dirty="0"/>
          </a:p>
        </p:txBody>
      </p:sp>
      <p:sp>
        <p:nvSpPr>
          <p:cNvPr id="65" name="Google Shape;65;p13"/>
          <p:cNvSpPr txBox="1">
            <a:spLocks noGrp="1"/>
          </p:cNvSpPr>
          <p:nvPr>
            <p:ph type="subTitle" idx="1"/>
          </p:nvPr>
        </p:nvSpPr>
        <p:spPr>
          <a:xfrm>
            <a:off x="241475" y="2172338"/>
            <a:ext cx="6166800" cy="15483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770"/>
              <a:buNone/>
            </a:pPr>
            <a:r>
              <a:rPr lang="fi" sz="1320"/>
              <a:t>Vammaisneuvostopäivät / Seminariet för funktionshinderråden 22.-23.11.2021</a:t>
            </a:r>
            <a:endParaRPr sz="1320" dirty="0"/>
          </a:p>
          <a:p>
            <a:pPr marL="0" lvl="0" indent="0" algn="l" rtl="0">
              <a:lnSpc>
                <a:spcPct val="80000"/>
              </a:lnSpc>
              <a:spcBef>
                <a:spcPts val="0"/>
              </a:spcBef>
              <a:spcAft>
                <a:spcPts val="0"/>
              </a:spcAft>
              <a:buSzPts val="770"/>
              <a:buNone/>
            </a:pPr>
            <a:endParaRPr sz="1320" dirty="0"/>
          </a:p>
          <a:p>
            <a:pPr marL="0" lvl="0" indent="0" algn="l" rtl="0">
              <a:lnSpc>
                <a:spcPct val="80000"/>
              </a:lnSpc>
              <a:spcBef>
                <a:spcPts val="0"/>
              </a:spcBef>
              <a:spcAft>
                <a:spcPts val="0"/>
              </a:spcAft>
              <a:buSzPts val="770"/>
              <a:buNone/>
            </a:pPr>
            <a:r>
              <a:rPr lang="fi" sz="1320"/>
              <a:t>Nothing about us without us, Sitra LAB 2021</a:t>
            </a:r>
            <a:endParaRPr sz="1320" dirty="0"/>
          </a:p>
          <a:p>
            <a:pPr marL="0" lvl="0" indent="0" algn="l" rtl="0">
              <a:lnSpc>
                <a:spcPct val="80000"/>
              </a:lnSpc>
              <a:spcBef>
                <a:spcPts val="0"/>
              </a:spcBef>
              <a:spcAft>
                <a:spcPts val="0"/>
              </a:spcAft>
              <a:buSzPts val="770"/>
              <a:buNone/>
            </a:pPr>
            <a:endParaRPr sz="1320" dirty="0"/>
          </a:p>
          <a:p>
            <a:pPr marL="0" lvl="0" indent="0" algn="l" rtl="0">
              <a:lnSpc>
                <a:spcPct val="80000"/>
              </a:lnSpc>
              <a:spcBef>
                <a:spcPts val="0"/>
              </a:spcBef>
              <a:spcAft>
                <a:spcPts val="0"/>
              </a:spcAft>
              <a:buSzPts val="770"/>
              <a:buNone/>
            </a:pPr>
            <a:r>
              <a:rPr lang="fi" sz="1320"/>
              <a:t>Systeeminen näkökulma vammaisneuvostojen </a:t>
            </a:r>
            <a:endParaRPr lang="fi-FI" sz="1320" dirty="0"/>
          </a:p>
          <a:p>
            <a:pPr marL="0" lvl="0" indent="0" algn="l" rtl="0">
              <a:lnSpc>
                <a:spcPct val="80000"/>
              </a:lnSpc>
              <a:spcBef>
                <a:spcPts val="0"/>
              </a:spcBef>
              <a:spcAft>
                <a:spcPts val="0"/>
              </a:spcAft>
              <a:buSzPts val="770"/>
              <a:buNone/>
            </a:pPr>
            <a:r>
              <a:rPr lang="fi-FI" sz="1320" dirty="0"/>
              <a:t>Kehittämiseen – </a:t>
            </a:r>
            <a:r>
              <a:rPr lang="sv-SE" sz="1320" dirty="0"/>
              <a:t>Ett systemkritiskt perspektiv på </a:t>
            </a:r>
          </a:p>
          <a:p>
            <a:pPr marL="0" lvl="0" indent="0" algn="l" rtl="0">
              <a:lnSpc>
                <a:spcPct val="80000"/>
              </a:lnSpc>
              <a:spcBef>
                <a:spcPts val="0"/>
              </a:spcBef>
              <a:spcAft>
                <a:spcPts val="0"/>
              </a:spcAft>
              <a:buSzPts val="770"/>
              <a:buNone/>
            </a:pPr>
            <a:r>
              <a:rPr lang="sv-SE" sz="1320" dirty="0"/>
              <a:t>utveckling av funktionshinderråden </a:t>
            </a:r>
          </a:p>
        </p:txBody>
      </p:sp>
      <p:pic>
        <p:nvPicPr>
          <p:cNvPr id="66" name="Google Shape;66;p13" descr="Samsin logo/Sams logo"/>
          <p:cNvPicPr preferRelativeResize="0"/>
          <p:nvPr/>
        </p:nvPicPr>
        <p:blipFill>
          <a:blip r:embed="rId3">
            <a:alphaModFix/>
          </a:blip>
          <a:stretch>
            <a:fillRect/>
          </a:stretch>
        </p:blipFill>
        <p:spPr>
          <a:xfrm>
            <a:off x="5717150" y="3796685"/>
            <a:ext cx="1057275" cy="1000125"/>
          </a:xfrm>
          <a:prstGeom prst="rect">
            <a:avLst/>
          </a:prstGeom>
          <a:noFill/>
          <a:ln>
            <a:noFill/>
          </a:ln>
        </p:spPr>
      </p:pic>
      <p:pic>
        <p:nvPicPr>
          <p:cNvPr id="67" name="Google Shape;67;p13" descr="Osanan logo/Osanas logo"/>
          <p:cNvPicPr preferRelativeResize="0"/>
          <p:nvPr/>
        </p:nvPicPr>
        <p:blipFill>
          <a:blip r:embed="rId4">
            <a:alphaModFix/>
          </a:blip>
          <a:stretch>
            <a:fillRect/>
          </a:stretch>
        </p:blipFill>
        <p:spPr>
          <a:xfrm>
            <a:off x="7746125" y="3738702"/>
            <a:ext cx="1188175" cy="1156050"/>
          </a:xfrm>
          <a:prstGeom prst="rect">
            <a:avLst/>
          </a:prstGeom>
          <a:noFill/>
          <a:ln>
            <a:noFill/>
          </a:ln>
        </p:spPr>
      </p:pic>
      <p:pic>
        <p:nvPicPr>
          <p:cNvPr id="68" name="Google Shape;68;p13" descr="Sitra Labin logo/Sitra Labs logo"/>
          <p:cNvPicPr preferRelativeResize="0"/>
          <p:nvPr/>
        </p:nvPicPr>
        <p:blipFill>
          <a:blip r:embed="rId5">
            <a:alphaModFix/>
          </a:blip>
          <a:stretch>
            <a:fillRect/>
          </a:stretch>
        </p:blipFill>
        <p:spPr>
          <a:xfrm>
            <a:off x="2786625" y="3937050"/>
            <a:ext cx="2322126" cy="957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311725" y="500925"/>
            <a:ext cx="39147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t>ONGELMA </a:t>
            </a:r>
            <a:r>
              <a:rPr lang="fi" sz="1800"/>
              <a:t>(jatk.)</a:t>
            </a:r>
            <a:endParaRPr sz="1800" dirty="0"/>
          </a:p>
        </p:txBody>
      </p:sp>
      <p:sp>
        <p:nvSpPr>
          <p:cNvPr id="138" name="Google Shape;138;p22"/>
          <p:cNvSpPr txBox="1">
            <a:spLocks noGrp="1"/>
          </p:cNvSpPr>
          <p:nvPr>
            <p:ph type="title"/>
          </p:nvPr>
        </p:nvSpPr>
        <p:spPr>
          <a:xfrm>
            <a:off x="4572000" y="500925"/>
            <a:ext cx="41772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t>PROBLEM </a:t>
            </a:r>
            <a:r>
              <a:rPr lang="fi" sz="1800"/>
              <a:t>(forts.)</a:t>
            </a:r>
            <a:endParaRPr sz="1800" dirty="0"/>
          </a:p>
        </p:txBody>
      </p:sp>
      <p:sp>
        <p:nvSpPr>
          <p:cNvPr id="139" name="Google Shape;139;p22"/>
          <p:cNvSpPr txBox="1">
            <a:spLocks noGrp="1"/>
          </p:cNvSpPr>
          <p:nvPr>
            <p:ph type="body" idx="1"/>
          </p:nvPr>
        </p:nvSpPr>
        <p:spPr>
          <a:xfrm>
            <a:off x="155875" y="1299450"/>
            <a:ext cx="4226400" cy="33246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202124"/>
              </a:buClr>
              <a:buSzPts val="2000"/>
              <a:buFont typeface="Merriweather"/>
              <a:buChar char="⇒"/>
            </a:pPr>
            <a:r>
              <a:rPr lang="fi" sz="2000" dirty="0">
                <a:solidFill>
                  <a:srgbClr val="202124"/>
                </a:solidFill>
                <a:latin typeface="Merriweather"/>
                <a:ea typeface="Merriweather"/>
                <a:cs typeface="Merriweather"/>
                <a:sym typeface="Merriweather"/>
              </a:rPr>
              <a:t>Miten saataisiin enemmän tahoja jotka olisivat sekä vaikutusvaltaisia että kiinnostuneita vammaisten osallisuuden edistämisestä?</a:t>
            </a:r>
            <a:endParaRPr sz="2000" dirty="0">
              <a:solidFill>
                <a:srgbClr val="202124"/>
              </a:solidFill>
              <a:latin typeface="Merriweather"/>
              <a:ea typeface="Merriweather"/>
              <a:cs typeface="Merriweather"/>
              <a:sym typeface="Merriweather"/>
            </a:endParaRPr>
          </a:p>
          <a:p>
            <a:pPr marL="457200" lvl="0" indent="0" algn="l" rtl="0">
              <a:lnSpc>
                <a:spcPct val="115000"/>
              </a:lnSpc>
              <a:spcBef>
                <a:spcPts val="1200"/>
              </a:spcBef>
              <a:spcAft>
                <a:spcPts val="0"/>
              </a:spcAft>
              <a:buNone/>
            </a:pPr>
            <a:endParaRPr sz="2000" dirty="0">
              <a:solidFill>
                <a:srgbClr val="202124"/>
              </a:solidFill>
              <a:latin typeface="Merriweather"/>
              <a:ea typeface="Merriweather"/>
              <a:cs typeface="Merriweather"/>
              <a:sym typeface="Merriweather"/>
            </a:endParaRPr>
          </a:p>
          <a:p>
            <a:pPr marL="457200" lvl="0" indent="-355600" algn="l" rtl="0">
              <a:lnSpc>
                <a:spcPct val="115000"/>
              </a:lnSpc>
              <a:spcBef>
                <a:spcPts val="1200"/>
              </a:spcBef>
              <a:spcAft>
                <a:spcPts val="0"/>
              </a:spcAft>
              <a:buClr>
                <a:srgbClr val="202124"/>
              </a:buClr>
              <a:buSzPts val="2000"/>
              <a:buFont typeface="Merriweather"/>
              <a:buChar char="⇒"/>
            </a:pPr>
            <a:r>
              <a:rPr lang="fi" sz="2000" dirty="0">
                <a:solidFill>
                  <a:srgbClr val="202124"/>
                </a:solidFill>
                <a:latin typeface="Merriweather"/>
                <a:ea typeface="Merriweather"/>
                <a:cs typeface="Merriweather"/>
                <a:sym typeface="Merriweather"/>
              </a:rPr>
              <a:t>Voidaanko tilannetta muuttaa?</a:t>
            </a:r>
            <a:endParaRPr sz="2000" dirty="0">
              <a:solidFill>
                <a:srgbClr val="202124"/>
              </a:solidFill>
              <a:latin typeface="Merriweather"/>
              <a:ea typeface="Merriweather"/>
              <a:cs typeface="Merriweather"/>
              <a:sym typeface="Merriweather"/>
            </a:endParaRPr>
          </a:p>
        </p:txBody>
      </p:sp>
      <p:sp>
        <p:nvSpPr>
          <p:cNvPr id="140" name="Google Shape;140;p22"/>
          <p:cNvSpPr txBox="1">
            <a:spLocks noGrp="1"/>
          </p:cNvSpPr>
          <p:nvPr>
            <p:ph type="body" idx="1"/>
          </p:nvPr>
        </p:nvSpPr>
        <p:spPr>
          <a:xfrm>
            <a:off x="4547400" y="1299450"/>
            <a:ext cx="4596600" cy="33246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202124"/>
              </a:buClr>
              <a:buSzPts val="2000"/>
              <a:buFont typeface="Merriweather"/>
              <a:buChar char="⇒"/>
            </a:pPr>
            <a:r>
              <a:rPr lang="fi" sz="2000">
                <a:solidFill>
                  <a:srgbClr val="202124"/>
                </a:solidFill>
                <a:latin typeface="Merriweather"/>
                <a:ea typeface="Merriweather"/>
                <a:cs typeface="Merriweather"/>
                <a:sym typeface="Merriweather"/>
              </a:rPr>
              <a:t>Hur kunde vi få flera aktörer som är både inflytelserika och har intresse för att främja funktionshindrade personers delaktighet? </a:t>
            </a:r>
            <a:endParaRPr sz="2000" dirty="0">
              <a:solidFill>
                <a:srgbClr val="202124"/>
              </a:solidFill>
              <a:latin typeface="Merriweather"/>
              <a:ea typeface="Merriweather"/>
              <a:cs typeface="Merriweather"/>
              <a:sym typeface="Merriweather"/>
            </a:endParaRPr>
          </a:p>
          <a:p>
            <a:pPr marL="457200" lvl="0" indent="0" algn="l" rtl="0">
              <a:lnSpc>
                <a:spcPct val="115000"/>
              </a:lnSpc>
              <a:spcBef>
                <a:spcPts val="1200"/>
              </a:spcBef>
              <a:spcAft>
                <a:spcPts val="0"/>
              </a:spcAft>
              <a:buNone/>
            </a:pPr>
            <a:endParaRPr sz="2000" dirty="0">
              <a:solidFill>
                <a:srgbClr val="202124"/>
              </a:solidFill>
              <a:latin typeface="Merriweather"/>
              <a:ea typeface="Merriweather"/>
              <a:cs typeface="Merriweather"/>
              <a:sym typeface="Merriweather"/>
            </a:endParaRPr>
          </a:p>
          <a:p>
            <a:pPr marL="457200" lvl="0" indent="-355600" algn="l" rtl="0">
              <a:lnSpc>
                <a:spcPct val="115000"/>
              </a:lnSpc>
              <a:spcBef>
                <a:spcPts val="1200"/>
              </a:spcBef>
              <a:spcAft>
                <a:spcPts val="0"/>
              </a:spcAft>
              <a:buClr>
                <a:srgbClr val="202124"/>
              </a:buClr>
              <a:buSzPts val="2000"/>
              <a:buFont typeface="Merriweather"/>
              <a:buChar char="⇒"/>
            </a:pPr>
            <a:r>
              <a:rPr lang="fi" sz="2000">
                <a:solidFill>
                  <a:srgbClr val="202124"/>
                </a:solidFill>
                <a:latin typeface="Merriweather"/>
                <a:ea typeface="Merriweather"/>
                <a:cs typeface="Merriweather"/>
                <a:sym typeface="Merriweather"/>
              </a:rPr>
              <a:t>Kan situationen förändras? </a:t>
            </a:r>
            <a:endParaRPr sz="2000" dirty="0">
              <a:solidFill>
                <a:srgbClr val="202124"/>
              </a:solidFill>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6" name="Google Shape;146;p23" descr="Suomeksi: Vasemmassa kaaviossa esimerkin omainen kaavio kunnallisten päätöksentekoelinten hierarkiasta, jossa valtuusto on ylimpänä, hallitus sen alla ja lautakunnat (sekä niiden mahd. kielijaostot) alimpana. Oikealla on erilaiset neuvoa-antavat toimielimet mm. vammaisneuvosto. Keskellä oleva nuoli osoittaa neuvoa-antavista toimielimistä päätöksentekohierarkiakaavioon. &#10;På svenska: Till vänster exemplifieras hierarkin mellan de kommunala beslutsfattningsorganen var fullmäktige är överst, styrelsen under den och nämnderna (med ev. språksektioner) längst ner. Till höger finns de olika rådgivande organen inkl. funktionshinderrådet. Pilen i mitten pekar från dessa mot beslutsfattningshierarkin.  "/>
          <p:cNvGrpSpPr/>
          <p:nvPr/>
        </p:nvGrpSpPr>
        <p:grpSpPr>
          <a:xfrm>
            <a:off x="355450" y="992625"/>
            <a:ext cx="3828935" cy="3260371"/>
            <a:chOff x="422" y="53768"/>
            <a:chExt cx="3238822" cy="2698089"/>
          </a:xfrm>
        </p:grpSpPr>
        <p:sp>
          <p:nvSpPr>
            <p:cNvPr id="147" name="Google Shape;147;p23"/>
            <p:cNvSpPr/>
            <p:nvPr/>
          </p:nvSpPr>
          <p:spPr>
            <a:xfrm>
              <a:off x="1570336" y="53768"/>
              <a:ext cx="1341900" cy="518400"/>
            </a:xfrm>
            <a:prstGeom prst="roundRect">
              <a:avLst>
                <a:gd name="adj" fmla="val 10000"/>
              </a:avLst>
            </a:prstGeom>
            <a:solidFill>
              <a:srgbClr val="003366"/>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23"/>
            <p:cNvSpPr txBox="1"/>
            <p:nvPr/>
          </p:nvSpPr>
          <p:spPr>
            <a:xfrm>
              <a:off x="1585517" y="68949"/>
              <a:ext cx="1311600" cy="4881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FFFFFF"/>
                </a:buClr>
                <a:buSzPts val="1300"/>
                <a:buFont typeface="Calibri"/>
                <a:buNone/>
              </a:pPr>
              <a:r>
                <a:rPr lang="fi" sz="1300">
                  <a:solidFill>
                    <a:srgbClr val="FFFFFF"/>
                  </a:solidFill>
                  <a:latin typeface="Calibri"/>
                  <a:ea typeface="Calibri"/>
                  <a:cs typeface="Calibri"/>
                  <a:sym typeface="Calibri"/>
                </a:rPr>
                <a:t>Fmg / Valtuusto</a:t>
              </a:r>
              <a:endParaRPr dirty="0"/>
            </a:p>
          </p:txBody>
        </p:sp>
        <p:sp>
          <p:nvSpPr>
            <p:cNvPr id="149" name="Google Shape;149;p23"/>
            <p:cNvSpPr/>
            <p:nvPr/>
          </p:nvSpPr>
          <p:spPr>
            <a:xfrm>
              <a:off x="1619795" y="572081"/>
              <a:ext cx="621300" cy="210000"/>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002850"/>
              </a:solidFill>
              <a:prstDash val="solid"/>
              <a:round/>
              <a:headEnd type="none" w="sm" len="sm"/>
              <a:tailEnd type="none" w="sm" len="sm"/>
            </a:ln>
          </p:spPr>
        </p:sp>
        <p:sp>
          <p:nvSpPr>
            <p:cNvPr id="150" name="Google Shape;150;p23"/>
            <p:cNvSpPr/>
            <p:nvPr/>
          </p:nvSpPr>
          <p:spPr>
            <a:xfrm>
              <a:off x="1231060" y="782179"/>
              <a:ext cx="777600" cy="518400"/>
            </a:xfrm>
            <a:prstGeom prst="roundRect">
              <a:avLst>
                <a:gd name="adj" fmla="val 10000"/>
              </a:avLst>
            </a:prstGeom>
            <a:solidFill>
              <a:srgbClr val="003366"/>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23"/>
            <p:cNvSpPr txBox="1"/>
            <p:nvPr/>
          </p:nvSpPr>
          <p:spPr>
            <a:xfrm>
              <a:off x="1246241" y="797360"/>
              <a:ext cx="747000" cy="4881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FFFFFF"/>
                </a:buClr>
                <a:buSzPts val="1300"/>
                <a:buFont typeface="Calibri"/>
                <a:buNone/>
              </a:pPr>
              <a:r>
                <a:rPr lang="fi" sz="1300">
                  <a:solidFill>
                    <a:srgbClr val="FFFFFF"/>
                  </a:solidFill>
                  <a:latin typeface="Calibri"/>
                  <a:ea typeface="Calibri"/>
                  <a:cs typeface="Calibri"/>
                  <a:sym typeface="Calibri"/>
                </a:rPr>
                <a:t>Sty / Hallitus</a:t>
              </a:r>
              <a:endParaRPr dirty="0"/>
            </a:p>
          </p:txBody>
        </p:sp>
        <p:sp>
          <p:nvSpPr>
            <p:cNvPr id="152" name="Google Shape;152;p23"/>
            <p:cNvSpPr/>
            <p:nvPr/>
          </p:nvSpPr>
          <p:spPr>
            <a:xfrm>
              <a:off x="389157" y="1300493"/>
              <a:ext cx="1230600" cy="207300"/>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002E5C"/>
              </a:solidFill>
              <a:prstDash val="solid"/>
              <a:round/>
              <a:headEnd type="none" w="sm" len="sm"/>
              <a:tailEnd type="none" w="sm" len="sm"/>
            </a:ln>
          </p:spPr>
        </p:sp>
        <p:sp>
          <p:nvSpPr>
            <p:cNvPr id="153" name="Google Shape;153;p23"/>
            <p:cNvSpPr/>
            <p:nvPr/>
          </p:nvSpPr>
          <p:spPr>
            <a:xfrm>
              <a:off x="422" y="1507818"/>
              <a:ext cx="777600" cy="518400"/>
            </a:xfrm>
            <a:prstGeom prst="roundRect">
              <a:avLst>
                <a:gd name="adj" fmla="val 10000"/>
              </a:avLst>
            </a:prstGeom>
            <a:solidFill>
              <a:srgbClr val="003366"/>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54;p23"/>
            <p:cNvSpPr txBox="1"/>
            <p:nvPr/>
          </p:nvSpPr>
          <p:spPr>
            <a:xfrm>
              <a:off x="15603" y="1522999"/>
              <a:ext cx="747000" cy="4881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FFFFFF"/>
                </a:buClr>
                <a:buSzPts val="1300"/>
                <a:buFont typeface="Calibri"/>
                <a:buNone/>
              </a:pPr>
              <a:r>
                <a:rPr lang="fi" sz="1300">
                  <a:solidFill>
                    <a:srgbClr val="FFFFFF"/>
                  </a:solidFill>
                  <a:latin typeface="Calibri"/>
                  <a:ea typeface="Calibri"/>
                  <a:cs typeface="Calibri"/>
                  <a:sym typeface="Calibri"/>
                </a:rPr>
                <a:t>Tekn</a:t>
              </a:r>
              <a:endParaRPr dirty="0"/>
            </a:p>
          </p:txBody>
        </p:sp>
        <p:sp>
          <p:nvSpPr>
            <p:cNvPr id="155" name="Google Shape;155;p23"/>
            <p:cNvSpPr/>
            <p:nvPr/>
          </p:nvSpPr>
          <p:spPr>
            <a:xfrm>
              <a:off x="1399868" y="1300493"/>
              <a:ext cx="219900" cy="207300"/>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002E5C"/>
              </a:solidFill>
              <a:prstDash val="solid"/>
              <a:round/>
              <a:headEnd type="none" w="sm" len="sm"/>
              <a:tailEnd type="none" w="sm" len="sm"/>
            </a:ln>
          </p:spPr>
        </p:sp>
        <p:sp>
          <p:nvSpPr>
            <p:cNvPr id="156" name="Google Shape;156;p23"/>
            <p:cNvSpPr/>
            <p:nvPr/>
          </p:nvSpPr>
          <p:spPr>
            <a:xfrm>
              <a:off x="1011133" y="1507818"/>
              <a:ext cx="777600" cy="518400"/>
            </a:xfrm>
            <a:prstGeom prst="roundRect">
              <a:avLst>
                <a:gd name="adj" fmla="val 10000"/>
              </a:avLst>
            </a:prstGeom>
            <a:solidFill>
              <a:srgbClr val="003366"/>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23"/>
            <p:cNvSpPr txBox="1"/>
            <p:nvPr/>
          </p:nvSpPr>
          <p:spPr>
            <a:xfrm>
              <a:off x="1026314" y="1522999"/>
              <a:ext cx="747000" cy="4881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FFFFFF"/>
                </a:buClr>
                <a:buSzPts val="1300"/>
                <a:buFont typeface="Calibri"/>
                <a:buNone/>
              </a:pPr>
              <a:r>
                <a:rPr lang="fi" sz="1300">
                  <a:solidFill>
                    <a:srgbClr val="FFFFFF"/>
                  </a:solidFill>
                  <a:latin typeface="Calibri"/>
                  <a:ea typeface="Calibri"/>
                  <a:cs typeface="Calibri"/>
                  <a:sym typeface="Calibri"/>
                </a:rPr>
                <a:t>Utb / Siv</a:t>
              </a:r>
              <a:endParaRPr dirty="0"/>
            </a:p>
          </p:txBody>
        </p:sp>
        <p:sp>
          <p:nvSpPr>
            <p:cNvPr id="158" name="Google Shape;158;p23"/>
            <p:cNvSpPr/>
            <p:nvPr/>
          </p:nvSpPr>
          <p:spPr>
            <a:xfrm>
              <a:off x="802643" y="2026132"/>
              <a:ext cx="597300" cy="207300"/>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002E5C"/>
              </a:solidFill>
              <a:prstDash val="solid"/>
              <a:round/>
              <a:headEnd type="none" w="sm" len="sm"/>
              <a:tailEnd type="none" w="sm" len="sm"/>
            </a:ln>
          </p:spPr>
        </p:sp>
        <p:sp>
          <p:nvSpPr>
            <p:cNvPr id="159" name="Google Shape;159;p23"/>
            <p:cNvSpPr/>
            <p:nvPr/>
          </p:nvSpPr>
          <p:spPr>
            <a:xfrm>
              <a:off x="413908" y="2233457"/>
              <a:ext cx="777600" cy="518400"/>
            </a:xfrm>
            <a:prstGeom prst="roundRect">
              <a:avLst>
                <a:gd name="adj" fmla="val 10000"/>
              </a:avLst>
            </a:prstGeom>
            <a:solidFill>
              <a:srgbClr val="003366"/>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60;p23"/>
            <p:cNvSpPr txBox="1"/>
            <p:nvPr/>
          </p:nvSpPr>
          <p:spPr>
            <a:xfrm>
              <a:off x="429089" y="2248638"/>
              <a:ext cx="747000" cy="4881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FFFFFF"/>
                </a:buClr>
                <a:buSzPts val="1300"/>
                <a:buFont typeface="Calibri"/>
                <a:buNone/>
              </a:pPr>
              <a:r>
                <a:rPr lang="fi" sz="1300">
                  <a:solidFill>
                    <a:srgbClr val="FFFFFF"/>
                  </a:solidFill>
                  <a:latin typeface="Calibri"/>
                  <a:ea typeface="Calibri"/>
                  <a:cs typeface="Calibri"/>
                  <a:sym typeface="Calibri"/>
                </a:rPr>
                <a:t>Fi / Suom</a:t>
              </a:r>
              <a:endParaRPr sz="1300" dirty="0">
                <a:solidFill>
                  <a:srgbClr val="FFFFFF"/>
                </a:solidFill>
                <a:latin typeface="Calibri"/>
                <a:ea typeface="Calibri"/>
                <a:cs typeface="Calibri"/>
                <a:sym typeface="Calibri"/>
              </a:endParaRPr>
            </a:p>
          </p:txBody>
        </p:sp>
        <p:sp>
          <p:nvSpPr>
            <p:cNvPr id="161" name="Google Shape;161;p23"/>
            <p:cNvSpPr/>
            <p:nvPr/>
          </p:nvSpPr>
          <p:spPr>
            <a:xfrm>
              <a:off x="1399868" y="2026132"/>
              <a:ext cx="505500" cy="207300"/>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002E5C"/>
              </a:solidFill>
              <a:prstDash val="solid"/>
              <a:round/>
              <a:headEnd type="none" w="sm" len="sm"/>
              <a:tailEnd type="none" w="sm" len="sm"/>
            </a:ln>
          </p:spPr>
        </p:sp>
        <p:sp>
          <p:nvSpPr>
            <p:cNvPr id="162" name="Google Shape;162;p23"/>
            <p:cNvSpPr/>
            <p:nvPr/>
          </p:nvSpPr>
          <p:spPr>
            <a:xfrm>
              <a:off x="1424619" y="2233457"/>
              <a:ext cx="961200" cy="518400"/>
            </a:xfrm>
            <a:prstGeom prst="roundRect">
              <a:avLst>
                <a:gd name="adj" fmla="val 10000"/>
              </a:avLst>
            </a:prstGeom>
            <a:solidFill>
              <a:srgbClr val="003366"/>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23"/>
            <p:cNvSpPr txBox="1"/>
            <p:nvPr/>
          </p:nvSpPr>
          <p:spPr>
            <a:xfrm>
              <a:off x="1439800" y="2248638"/>
              <a:ext cx="930900" cy="4881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FFFFFF"/>
                </a:buClr>
                <a:buSzPts val="1300"/>
                <a:buFont typeface="Calibri"/>
                <a:buNone/>
              </a:pPr>
              <a:r>
                <a:rPr lang="fi" sz="1300">
                  <a:solidFill>
                    <a:srgbClr val="FFFFFF"/>
                  </a:solidFill>
                  <a:latin typeface="Calibri"/>
                  <a:ea typeface="Calibri"/>
                  <a:cs typeface="Calibri"/>
                  <a:sym typeface="Calibri"/>
                </a:rPr>
                <a:t>Sv / Ruots</a:t>
              </a:r>
              <a:endParaRPr sz="1300" dirty="0">
                <a:solidFill>
                  <a:srgbClr val="FFFFFF"/>
                </a:solidFill>
                <a:latin typeface="Calibri"/>
                <a:ea typeface="Calibri"/>
                <a:cs typeface="Calibri"/>
                <a:sym typeface="Calibri"/>
              </a:endParaRPr>
            </a:p>
          </p:txBody>
        </p:sp>
        <p:sp>
          <p:nvSpPr>
            <p:cNvPr id="164" name="Google Shape;164;p23"/>
            <p:cNvSpPr/>
            <p:nvPr/>
          </p:nvSpPr>
          <p:spPr>
            <a:xfrm>
              <a:off x="1619795" y="1300493"/>
              <a:ext cx="1010700" cy="207300"/>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002E5C"/>
              </a:solidFill>
              <a:prstDash val="solid"/>
              <a:round/>
              <a:headEnd type="none" w="sm" len="sm"/>
              <a:tailEnd type="none" w="sm" len="sm"/>
            </a:ln>
          </p:spPr>
        </p:sp>
        <p:sp>
          <p:nvSpPr>
            <p:cNvPr id="165" name="Google Shape;165;p23"/>
            <p:cNvSpPr/>
            <p:nvPr/>
          </p:nvSpPr>
          <p:spPr>
            <a:xfrm>
              <a:off x="2021844" y="1507818"/>
              <a:ext cx="1217400" cy="518400"/>
            </a:xfrm>
            <a:prstGeom prst="roundRect">
              <a:avLst>
                <a:gd name="adj" fmla="val 10000"/>
              </a:avLst>
            </a:prstGeom>
            <a:solidFill>
              <a:srgbClr val="003366"/>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23"/>
            <p:cNvSpPr txBox="1"/>
            <p:nvPr/>
          </p:nvSpPr>
          <p:spPr>
            <a:xfrm>
              <a:off x="2037025" y="1522999"/>
              <a:ext cx="1187100" cy="4881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FFFFFF"/>
                </a:buClr>
                <a:buSzPts val="1300"/>
                <a:buFont typeface="Calibri"/>
                <a:buNone/>
              </a:pPr>
              <a:r>
                <a:rPr lang="fi" sz="1300">
                  <a:solidFill>
                    <a:srgbClr val="FFFFFF"/>
                  </a:solidFill>
                  <a:latin typeface="Calibri"/>
                  <a:ea typeface="Calibri"/>
                  <a:cs typeface="Calibri"/>
                  <a:sym typeface="Calibri"/>
                </a:rPr>
                <a:t>Sochäls / Sote</a:t>
              </a:r>
              <a:endParaRPr sz="1300" dirty="0">
                <a:solidFill>
                  <a:srgbClr val="FFFFFF"/>
                </a:solidFill>
                <a:latin typeface="Calibri"/>
                <a:ea typeface="Calibri"/>
                <a:cs typeface="Calibri"/>
                <a:sym typeface="Calibri"/>
              </a:endParaRPr>
            </a:p>
          </p:txBody>
        </p:sp>
        <p:sp>
          <p:nvSpPr>
            <p:cNvPr id="167" name="Google Shape;167;p23"/>
            <p:cNvSpPr/>
            <p:nvPr/>
          </p:nvSpPr>
          <p:spPr>
            <a:xfrm>
              <a:off x="2241242" y="572081"/>
              <a:ext cx="494100" cy="210000"/>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002850"/>
              </a:solidFill>
              <a:prstDash val="solid"/>
              <a:round/>
              <a:headEnd type="none" w="sm" len="sm"/>
              <a:tailEnd type="none" w="sm" len="sm"/>
            </a:ln>
          </p:spPr>
        </p:sp>
        <p:sp>
          <p:nvSpPr>
            <p:cNvPr id="168" name="Google Shape;168;p23"/>
            <p:cNvSpPr/>
            <p:nvPr/>
          </p:nvSpPr>
          <p:spPr>
            <a:xfrm>
              <a:off x="2241771" y="782179"/>
              <a:ext cx="987000" cy="518400"/>
            </a:xfrm>
            <a:prstGeom prst="roundRect">
              <a:avLst>
                <a:gd name="adj" fmla="val 10000"/>
              </a:avLst>
            </a:prstGeom>
            <a:solidFill>
              <a:srgbClr val="003366"/>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23"/>
            <p:cNvSpPr txBox="1"/>
            <p:nvPr/>
          </p:nvSpPr>
          <p:spPr>
            <a:xfrm>
              <a:off x="2256952" y="797360"/>
              <a:ext cx="956700" cy="4881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FFFFFF"/>
                </a:buClr>
                <a:buSzPts val="1300"/>
                <a:buFont typeface="Calibri"/>
                <a:buNone/>
              </a:pPr>
              <a:r>
                <a:rPr lang="fi" sz="1300" dirty="0">
                  <a:solidFill>
                    <a:srgbClr val="FFFFFF"/>
                  </a:solidFill>
                  <a:latin typeface="Calibri"/>
                  <a:ea typeface="Calibri"/>
                  <a:cs typeface="Calibri"/>
                  <a:sym typeface="Calibri"/>
                </a:rPr>
                <a:t>Rev / Tarkistuslautakunta</a:t>
              </a:r>
              <a:endParaRPr sz="1300" dirty="0">
                <a:solidFill>
                  <a:srgbClr val="FFFFFF"/>
                </a:solidFill>
                <a:latin typeface="Calibri"/>
                <a:ea typeface="Calibri"/>
                <a:cs typeface="Calibri"/>
                <a:sym typeface="Calibri"/>
              </a:endParaRPr>
            </a:p>
          </p:txBody>
        </p:sp>
      </p:grpSp>
      <p:grpSp>
        <p:nvGrpSpPr>
          <p:cNvPr id="170" name="Google Shape;170;p23" descr="Suomeksi: Vasemmassa kaaviossa esimerkin omainen kaavio kunnallisten päätöksentekoelinten hierarkiasta, jossa valtuusto on ylimpänä, hallitus sen alla ja lautakunnat (sekä niiden mahd. kielijaostot) alimpana. Oikealla on erilaiset neuvoa-antavat toimielimet mm. vammaisneuvosto. Keskellä oleva nuoli osoittaa neuvoa-antavista toimielimistä päätöksentekohierarkiakaavioon. &#10;På svenska: Till vänster exemplifieras hierarkin mellan de kommunala beslutsfattningsorganen var fullmäktige är överst, styrelsen under den och nämnderna (med ev. språksektioner) längst ner. Till höger finns de olika rådgivande organen inkl. funktionshinderrådet. Pilen i mitten pekar från dessa mot beslutsfattningshierarkin.  "/>
          <p:cNvGrpSpPr/>
          <p:nvPr/>
        </p:nvGrpSpPr>
        <p:grpSpPr>
          <a:xfrm>
            <a:off x="4799623" y="940730"/>
            <a:ext cx="1243210" cy="1209634"/>
            <a:chOff x="1690342" y="1404585"/>
            <a:chExt cx="719700" cy="827100"/>
          </a:xfrm>
        </p:grpSpPr>
        <p:sp>
          <p:nvSpPr>
            <p:cNvPr id="171" name="Google Shape;171;p23"/>
            <p:cNvSpPr/>
            <p:nvPr/>
          </p:nvSpPr>
          <p:spPr>
            <a:xfrm rot="5400000">
              <a:off x="1636642" y="1458285"/>
              <a:ext cx="827100" cy="719700"/>
            </a:xfrm>
            <a:prstGeom prst="hexagon">
              <a:avLst>
                <a:gd name="adj" fmla="val 25000"/>
                <a:gd name="vf" fmla="val 115470"/>
              </a:avLst>
            </a:prstGeom>
            <a:solidFill>
              <a:srgbClr val="003366"/>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23"/>
            <p:cNvSpPr txBox="1"/>
            <p:nvPr/>
          </p:nvSpPr>
          <p:spPr>
            <a:xfrm>
              <a:off x="1802560" y="1533483"/>
              <a:ext cx="495300" cy="56940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FFFFFF"/>
                </a:buClr>
                <a:buSzPts val="700"/>
                <a:buFont typeface="Calibri"/>
                <a:buNone/>
              </a:pPr>
              <a:r>
                <a:rPr lang="fi" sz="1000" dirty="0">
                  <a:solidFill>
                    <a:srgbClr val="FFFFFF"/>
                  </a:solidFill>
                  <a:latin typeface="Calibri"/>
                  <a:ea typeface="Calibri"/>
                  <a:cs typeface="Calibri"/>
                  <a:sym typeface="Calibri"/>
                </a:rPr>
                <a:t>Medborgar</a:t>
              </a:r>
              <a:endParaRPr sz="1000" dirty="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FFFFFF"/>
                </a:buClr>
                <a:buSzPts val="700"/>
                <a:buFont typeface="Calibri"/>
                <a:buNone/>
              </a:pPr>
              <a:r>
                <a:rPr lang="fi" sz="1000" dirty="0">
                  <a:solidFill>
                    <a:srgbClr val="FFFFFF"/>
                  </a:solidFill>
                  <a:latin typeface="Calibri"/>
                  <a:ea typeface="Calibri"/>
                  <a:cs typeface="Calibri"/>
                  <a:sym typeface="Calibri"/>
                </a:rPr>
                <a:t>-nämnd</a:t>
              </a:r>
              <a:endParaRPr sz="1000" dirty="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FFFFFF"/>
                </a:buClr>
                <a:buSzPts val="700"/>
                <a:buFont typeface="Calibri"/>
                <a:buNone/>
              </a:pPr>
              <a:r>
                <a:rPr lang="fi" sz="1000" dirty="0">
                  <a:solidFill>
                    <a:srgbClr val="FFFFFF"/>
                  </a:solidFill>
                  <a:latin typeface="Calibri"/>
                  <a:ea typeface="Calibri"/>
                  <a:cs typeface="Calibri"/>
                  <a:sym typeface="Calibri"/>
                </a:rPr>
                <a:t>Kansalais-</a:t>
              </a:r>
              <a:endParaRPr sz="1000" dirty="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FFFFFF"/>
                </a:buClr>
                <a:buSzPts val="700"/>
                <a:buFont typeface="Calibri"/>
                <a:buNone/>
              </a:pPr>
              <a:r>
                <a:rPr lang="fi" sz="1000" dirty="0">
                  <a:solidFill>
                    <a:srgbClr val="FFFFFF"/>
                  </a:solidFill>
                  <a:latin typeface="Calibri"/>
                  <a:ea typeface="Calibri"/>
                  <a:cs typeface="Calibri"/>
                  <a:sym typeface="Calibri"/>
                </a:rPr>
                <a:t>raati</a:t>
              </a:r>
              <a:endParaRPr sz="1000" dirty="0">
                <a:solidFill>
                  <a:srgbClr val="FFFFFF"/>
                </a:solidFill>
                <a:latin typeface="Calibri"/>
                <a:ea typeface="Calibri"/>
                <a:cs typeface="Calibri"/>
                <a:sym typeface="Calibri"/>
              </a:endParaRPr>
            </a:p>
          </p:txBody>
        </p:sp>
      </p:grpSp>
      <p:grpSp>
        <p:nvGrpSpPr>
          <p:cNvPr id="173" name="Google Shape;173;p23" descr="Suomeksi: Vasemmassa kaaviossa esimerkin omainen kaavio kunnallisten päätöksentekoelinten hierarkiasta, jossa valtuusto on ylimpänä, hallitus sen alla ja lautakunnat (sekä niiden mahd. kielijaostot) alimpana. Oikealla on erilaiset neuvoa-antavat toimielimet mm. vammaisneuvosto. Keskellä oleva nuoli osoittaa neuvoa-antavista toimielimistä päätöksentekohierarkiakaavioon. &#10;På svenska: Till vänster exemplifieras hierarkin mellan de kommunala beslutsfattningsorganen var fullmäktige är överst, styrelsen under den och nämnderna (med ev. språksektioner) längst ner. Till höger finns de olika rådgivande organen inkl. funktionshinderrådet. Pilen i mitten pekar från dessa mot beslutsfattningshierarkin.  "/>
          <p:cNvGrpSpPr/>
          <p:nvPr/>
        </p:nvGrpSpPr>
        <p:grpSpPr>
          <a:xfrm>
            <a:off x="6125483" y="955273"/>
            <a:ext cx="1129353" cy="1209634"/>
            <a:chOff x="1690342" y="1404585"/>
            <a:chExt cx="719700" cy="827100"/>
          </a:xfrm>
        </p:grpSpPr>
        <p:sp>
          <p:nvSpPr>
            <p:cNvPr id="174" name="Google Shape;174;p23"/>
            <p:cNvSpPr/>
            <p:nvPr/>
          </p:nvSpPr>
          <p:spPr>
            <a:xfrm rot="5400000">
              <a:off x="1636642" y="1458285"/>
              <a:ext cx="827100" cy="719700"/>
            </a:xfrm>
            <a:prstGeom prst="hexagon">
              <a:avLst>
                <a:gd name="adj" fmla="val 25000"/>
                <a:gd name="vf" fmla="val 115470"/>
              </a:avLst>
            </a:prstGeom>
            <a:solidFill>
              <a:srgbClr val="003366"/>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23"/>
            <p:cNvSpPr txBox="1"/>
            <p:nvPr/>
          </p:nvSpPr>
          <p:spPr>
            <a:xfrm>
              <a:off x="1802560" y="1533483"/>
              <a:ext cx="495300" cy="56940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FFFFFF"/>
                </a:buClr>
                <a:buSzPts val="700"/>
                <a:buFont typeface="Calibri"/>
                <a:buNone/>
              </a:pPr>
              <a:r>
                <a:rPr lang="fi" sz="900" dirty="0">
                  <a:solidFill>
                    <a:srgbClr val="FFFFFF"/>
                  </a:solidFill>
                  <a:latin typeface="Calibri"/>
                  <a:ea typeface="Calibri"/>
                  <a:cs typeface="Calibri"/>
                  <a:sym typeface="Calibri"/>
                </a:rPr>
                <a:t>Medborgar-</a:t>
              </a:r>
              <a:endParaRPr sz="900" dirty="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FFFFFF"/>
                </a:buClr>
                <a:buSzPts val="700"/>
                <a:buFont typeface="Calibri"/>
                <a:buNone/>
              </a:pPr>
              <a:r>
                <a:rPr lang="fi" sz="900" dirty="0">
                  <a:solidFill>
                    <a:srgbClr val="FFFFFF"/>
                  </a:solidFill>
                  <a:latin typeface="Calibri"/>
                  <a:ea typeface="Calibri"/>
                  <a:cs typeface="Calibri"/>
                  <a:sym typeface="Calibri"/>
                </a:rPr>
                <a:t>budgetering</a:t>
              </a:r>
              <a:endParaRPr sz="900" dirty="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FFFFFF"/>
                </a:buClr>
                <a:buSzPts val="700"/>
                <a:buFont typeface="Calibri"/>
                <a:buNone/>
              </a:pPr>
              <a:r>
                <a:rPr lang="fi" sz="900" dirty="0">
                  <a:solidFill>
                    <a:srgbClr val="FFFFFF"/>
                  </a:solidFill>
                  <a:latin typeface="Calibri"/>
                  <a:ea typeface="Calibri"/>
                  <a:cs typeface="Calibri"/>
                  <a:sym typeface="Calibri"/>
                </a:rPr>
                <a:t>Osallistava budjetointi</a:t>
              </a:r>
              <a:endParaRPr sz="900" dirty="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FFFFFF"/>
                </a:buClr>
                <a:buSzPts val="700"/>
                <a:buFont typeface="Calibri"/>
                <a:buNone/>
              </a:pPr>
              <a:endParaRPr sz="900" dirty="0">
                <a:solidFill>
                  <a:srgbClr val="FFFFFF"/>
                </a:solidFill>
                <a:latin typeface="Calibri"/>
                <a:ea typeface="Calibri"/>
                <a:cs typeface="Calibri"/>
                <a:sym typeface="Calibri"/>
              </a:endParaRPr>
            </a:p>
          </p:txBody>
        </p:sp>
      </p:grpSp>
      <p:grpSp>
        <p:nvGrpSpPr>
          <p:cNvPr id="176" name="Google Shape;176;p23" descr="Suomeksi: Vasemmassa kaaviossa esimerkin omainen kaavio kunnallisten päätöksentekoelinten hierarkiasta, jossa valtuusto on ylimpänä, hallitus sen alla ja lautakunnat (sekä niiden mahd. kielijaostot) alimpana. Oikealla on erilaiset neuvoa-antavat toimielimet mm. vammaisneuvosto. Keskellä oleva nuoli osoittaa neuvoa-antavista toimielimistä päätöksentekohierarkiakaavioon. &#10;På svenska: Till vänster exemplifieras hierarkin mellan de kommunala beslutsfattningsorganen var fullmäktige är överst, styrelsen under den och nämnderna (med ev. språksektioner) längst ner. Till höger finns de olika rådgivande organen inkl. funktionshinderrådet. Pilen i mitten pekar från dessa mot beslutsfattningshierarkin.  "/>
          <p:cNvGrpSpPr/>
          <p:nvPr/>
        </p:nvGrpSpPr>
        <p:grpSpPr>
          <a:xfrm>
            <a:off x="6125479" y="2952646"/>
            <a:ext cx="1086675" cy="1143466"/>
            <a:chOff x="1128344" y="128896"/>
            <a:chExt cx="719700" cy="827100"/>
          </a:xfrm>
        </p:grpSpPr>
        <p:sp>
          <p:nvSpPr>
            <p:cNvPr id="177" name="Google Shape;177;p23"/>
            <p:cNvSpPr/>
            <p:nvPr/>
          </p:nvSpPr>
          <p:spPr>
            <a:xfrm rot="5400000">
              <a:off x="1074644" y="182596"/>
              <a:ext cx="827100" cy="719700"/>
            </a:xfrm>
            <a:prstGeom prst="hexagon">
              <a:avLst>
                <a:gd name="adj" fmla="val 25000"/>
                <a:gd name="vf" fmla="val 115470"/>
              </a:avLst>
            </a:prstGeom>
            <a:solidFill>
              <a:srgbClr val="C0000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23"/>
            <p:cNvSpPr txBox="1"/>
            <p:nvPr/>
          </p:nvSpPr>
          <p:spPr>
            <a:xfrm>
              <a:off x="1254669" y="257740"/>
              <a:ext cx="495300" cy="569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900"/>
                <a:buFont typeface="Calibri"/>
                <a:buNone/>
              </a:pPr>
              <a:r>
                <a:rPr lang="fi" sz="900">
                  <a:solidFill>
                    <a:srgbClr val="FFFFFF"/>
                  </a:solidFill>
                  <a:latin typeface="Calibri"/>
                  <a:ea typeface="Calibri"/>
                  <a:cs typeface="Calibri"/>
                  <a:sym typeface="Calibri"/>
                </a:rPr>
                <a:t>Äldreråd</a:t>
              </a:r>
              <a:endParaRPr sz="900" dirty="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FFFFFF"/>
                </a:buClr>
                <a:buSzPts val="900"/>
                <a:buFont typeface="Calibri"/>
                <a:buNone/>
              </a:pPr>
              <a:r>
                <a:rPr lang="fi" sz="900">
                  <a:solidFill>
                    <a:srgbClr val="FFFFFF"/>
                  </a:solidFill>
                  <a:latin typeface="Calibri"/>
                  <a:ea typeface="Calibri"/>
                  <a:cs typeface="Calibri"/>
                  <a:sym typeface="Calibri"/>
                </a:rPr>
                <a:t>Vanhus-</a:t>
              </a:r>
              <a:endParaRPr sz="900" dirty="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FFFFFF"/>
                </a:buClr>
                <a:buSzPts val="900"/>
                <a:buFont typeface="Calibri"/>
                <a:buNone/>
              </a:pPr>
              <a:r>
                <a:rPr lang="fi" sz="900">
                  <a:solidFill>
                    <a:srgbClr val="FFFFFF"/>
                  </a:solidFill>
                  <a:latin typeface="Calibri"/>
                  <a:ea typeface="Calibri"/>
                  <a:cs typeface="Calibri"/>
                  <a:sym typeface="Calibri"/>
                </a:rPr>
                <a:t>neuvosto</a:t>
              </a:r>
              <a:endParaRPr sz="900" dirty="0">
                <a:solidFill>
                  <a:srgbClr val="FFFFFF"/>
                </a:solidFill>
                <a:latin typeface="Calibri"/>
                <a:ea typeface="Calibri"/>
                <a:cs typeface="Calibri"/>
                <a:sym typeface="Calibri"/>
              </a:endParaRPr>
            </a:p>
          </p:txBody>
        </p:sp>
      </p:grpSp>
      <p:grpSp>
        <p:nvGrpSpPr>
          <p:cNvPr id="179" name="Google Shape;179;p23" descr="Suomeksi: Vasemmassa kaaviossa esimerkin omainen kaavio kunnallisten päätöksentekoelinten hierarkiasta, jossa valtuusto on ylimpänä, hallitus sen alla ja lautakunnat (sekä niiden mahd. kielijaostot) alimpana. Oikealla on erilaiset neuvoa-antavat toimielimet mm. vammaisneuvosto. Keskellä oleva nuoli osoittaa neuvoa-antavista toimielimistä päätöksentekohierarkiakaavioon. &#10;På svenska: Till vänster exemplifieras hierarkin mellan de kommunala beslutsfattningsorganen var fullmäktige är överst, styrelsen under den och nämnderna (med ev. språksektioner) längst ner. Till höger finns de olika rådgivande organen inkl. funktionshinderrådet. Pilen i mitten pekar från dessa mot beslutsfattningshierarkin.  "/>
          <p:cNvGrpSpPr/>
          <p:nvPr/>
        </p:nvGrpSpPr>
        <p:grpSpPr>
          <a:xfrm>
            <a:off x="6732041" y="1966950"/>
            <a:ext cx="1129353" cy="1209634"/>
            <a:chOff x="1781519" y="-56376"/>
            <a:chExt cx="719700" cy="827100"/>
          </a:xfrm>
        </p:grpSpPr>
        <p:sp>
          <p:nvSpPr>
            <p:cNvPr id="180" name="Google Shape;180;p23"/>
            <p:cNvSpPr/>
            <p:nvPr/>
          </p:nvSpPr>
          <p:spPr>
            <a:xfrm rot="5400000">
              <a:off x="1727819" y="-2676"/>
              <a:ext cx="827100" cy="719700"/>
            </a:xfrm>
            <a:prstGeom prst="hexagon">
              <a:avLst>
                <a:gd name="adj" fmla="val 25000"/>
                <a:gd name="vf" fmla="val 115470"/>
              </a:avLst>
            </a:prstGeom>
            <a:solidFill>
              <a:srgbClr val="C0000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23"/>
            <p:cNvSpPr txBox="1"/>
            <p:nvPr/>
          </p:nvSpPr>
          <p:spPr>
            <a:xfrm>
              <a:off x="1827838" y="103948"/>
              <a:ext cx="645300" cy="56940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FFFFFF"/>
                </a:buClr>
                <a:buSzPts val="700"/>
                <a:buFont typeface="Calibri"/>
                <a:buNone/>
              </a:pPr>
              <a:r>
                <a:rPr lang="fi" sz="900">
                  <a:solidFill>
                    <a:srgbClr val="FFFFFF"/>
                  </a:solidFill>
                  <a:latin typeface="Calibri"/>
                  <a:ea typeface="Calibri"/>
                  <a:cs typeface="Calibri"/>
                  <a:sym typeface="Calibri"/>
                </a:rPr>
                <a:t>Funktionshinderråd  Vammais-</a:t>
              </a:r>
              <a:endParaRPr sz="900" dirty="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FFFFFF"/>
                </a:buClr>
                <a:buSzPts val="700"/>
                <a:buFont typeface="Calibri"/>
                <a:buNone/>
              </a:pPr>
              <a:r>
                <a:rPr lang="fi" sz="900">
                  <a:solidFill>
                    <a:srgbClr val="FFFFFF"/>
                  </a:solidFill>
                  <a:latin typeface="Calibri"/>
                  <a:ea typeface="Calibri"/>
                  <a:cs typeface="Calibri"/>
                  <a:sym typeface="Calibri"/>
                </a:rPr>
                <a:t>neuvosto</a:t>
              </a:r>
              <a:endParaRPr sz="1600" dirty="0"/>
            </a:p>
          </p:txBody>
        </p:sp>
      </p:grpSp>
      <p:grpSp>
        <p:nvGrpSpPr>
          <p:cNvPr id="182" name="Google Shape;182;p23" descr="Suomeksi: Vasemmassa kaaviossa esimerkin omainen kaavio kunnallisten päätöksentekoelinten hierarkiasta, jossa valtuusto on ylimpänä, hallitus sen alla ja lautakunnat (sekä niiden mahd. kielijaostot) alimpana. Oikealla on erilaiset neuvoa-antavat toimielimet mm. vammaisneuvosto. Keskellä oleva nuoli osoittaa neuvoa-antavista toimielimistä päätöksentekohierarkiakaavioon. &#10;På svenska: Till vänster exemplifieras hierarkin mellan de kommunala beslutsfattningsorganen var fullmäktige är överst, styrelsen under den och nämnderna (med ev. språksektioner) längst ner. Till höger finns de olika rådgivande organen inkl. funktionshinderrådet. Pilen i mitten pekar från dessa mot beslutsfattningshierarkin.  "/>
          <p:cNvGrpSpPr/>
          <p:nvPr/>
        </p:nvGrpSpPr>
        <p:grpSpPr>
          <a:xfrm>
            <a:off x="7337478" y="992618"/>
            <a:ext cx="1012762" cy="1143466"/>
            <a:chOff x="1576567" y="702497"/>
            <a:chExt cx="719700" cy="827100"/>
          </a:xfrm>
        </p:grpSpPr>
        <p:sp>
          <p:nvSpPr>
            <p:cNvPr id="183" name="Google Shape;183;p23"/>
            <p:cNvSpPr/>
            <p:nvPr/>
          </p:nvSpPr>
          <p:spPr>
            <a:xfrm rot="5400000">
              <a:off x="1522867" y="756197"/>
              <a:ext cx="827100" cy="719700"/>
            </a:xfrm>
            <a:prstGeom prst="hexagon">
              <a:avLst>
                <a:gd name="adj" fmla="val 25000"/>
                <a:gd name="vf" fmla="val 115470"/>
              </a:avLst>
            </a:prstGeom>
            <a:solidFill>
              <a:srgbClr val="C0000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184;p23"/>
            <p:cNvSpPr txBox="1"/>
            <p:nvPr/>
          </p:nvSpPr>
          <p:spPr>
            <a:xfrm>
              <a:off x="1688767" y="800220"/>
              <a:ext cx="495300" cy="5694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FFFFFF"/>
                </a:buClr>
                <a:buSzPts val="900"/>
                <a:buFont typeface="Calibri"/>
                <a:buNone/>
              </a:pPr>
              <a:r>
                <a:rPr lang="fi" sz="900" dirty="0">
                  <a:solidFill>
                    <a:srgbClr val="FFFFFF"/>
                  </a:solidFill>
                  <a:latin typeface="Calibri"/>
                  <a:ea typeface="Calibri"/>
                  <a:cs typeface="Calibri"/>
                  <a:sym typeface="Calibri"/>
                </a:rPr>
                <a:t>Ungdomsfmg Nuoriso-</a:t>
              </a:r>
              <a:endParaRPr sz="900" dirty="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FFFFFF"/>
                </a:buClr>
                <a:buSzPts val="900"/>
                <a:buFont typeface="Calibri"/>
                <a:buNone/>
              </a:pPr>
              <a:r>
                <a:rPr lang="fi" sz="900" dirty="0">
                  <a:solidFill>
                    <a:srgbClr val="FFFFFF"/>
                  </a:solidFill>
                  <a:latin typeface="Calibri"/>
                  <a:ea typeface="Calibri"/>
                  <a:cs typeface="Calibri"/>
                  <a:sym typeface="Calibri"/>
                </a:rPr>
                <a:t>valtuusto</a:t>
              </a:r>
              <a:endParaRPr dirty="0"/>
            </a:p>
          </p:txBody>
        </p:sp>
      </p:grpSp>
      <p:grpSp>
        <p:nvGrpSpPr>
          <p:cNvPr id="185" name="Google Shape;185;p23" descr="Suomeksi: Vasemmassa kaaviossa esimerkin omainen kaavio kunnallisten päätöksentekoelinten hierarkiasta, jossa valtuusto on ylimpänä, hallitus sen alla ja lautakunnat (sekä niiden mahd. kielijaostot) alimpana. Oikealla on erilaiset neuvoa-antavat toimielimet mm. vammaisneuvosto. Keskellä oleva nuoli osoittaa neuvoa-antavista toimielimistä päätöksentekohierarkiakaavioon. &#10;På svenska: Till vänster exemplifieras hierarkin mellan de kommunala beslutsfattningsorganen var fullmäktige är överst, styrelsen under den och nämnderna (med ev. språksektioner) längst ner. Till höger finns de olika rådgivande organen inkl. funktionshinderrådet. Pilen i mitten pekar från dessa mot beslutsfattningshierarkin.  "/>
          <p:cNvGrpSpPr/>
          <p:nvPr/>
        </p:nvGrpSpPr>
        <p:grpSpPr>
          <a:xfrm>
            <a:off x="5539869" y="1971700"/>
            <a:ext cx="1049107" cy="1143466"/>
            <a:chOff x="2077449" y="682009"/>
            <a:chExt cx="719700" cy="827100"/>
          </a:xfrm>
        </p:grpSpPr>
        <p:sp>
          <p:nvSpPr>
            <p:cNvPr id="186" name="Google Shape;186;p23"/>
            <p:cNvSpPr/>
            <p:nvPr/>
          </p:nvSpPr>
          <p:spPr>
            <a:xfrm rot="5400000">
              <a:off x="2023749" y="735709"/>
              <a:ext cx="827100" cy="719700"/>
            </a:xfrm>
            <a:prstGeom prst="hexagon">
              <a:avLst>
                <a:gd name="adj" fmla="val 25000"/>
                <a:gd name="vf" fmla="val 115470"/>
              </a:avLst>
            </a:prstGeom>
            <a:solidFill>
              <a:srgbClr val="92D05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187;p23"/>
            <p:cNvSpPr txBox="1"/>
            <p:nvPr/>
          </p:nvSpPr>
          <p:spPr>
            <a:xfrm>
              <a:off x="2140584" y="783691"/>
              <a:ext cx="577200" cy="569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800"/>
                <a:buFont typeface="Calibri"/>
                <a:buNone/>
              </a:pPr>
              <a:r>
                <a:rPr lang="fi" sz="900" dirty="0">
                  <a:solidFill>
                    <a:srgbClr val="FFFFFF"/>
                  </a:solidFill>
                  <a:latin typeface="Calibri"/>
                  <a:ea typeface="Calibri"/>
                  <a:cs typeface="Calibri"/>
                  <a:sym typeface="Calibri"/>
                </a:rPr>
                <a:t>Invandrarråd</a:t>
              </a:r>
              <a:endParaRPr sz="900" dirty="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FFFFFF"/>
                </a:buClr>
                <a:buSzPts val="800"/>
                <a:buFont typeface="Calibri"/>
                <a:buNone/>
              </a:pPr>
              <a:r>
                <a:rPr lang="fi" sz="900" dirty="0">
                  <a:solidFill>
                    <a:srgbClr val="FFFFFF"/>
                  </a:solidFill>
                  <a:latin typeface="Calibri"/>
                  <a:ea typeface="Calibri"/>
                  <a:cs typeface="Calibri"/>
                  <a:sym typeface="Calibri"/>
                </a:rPr>
                <a:t>Maahanmuuttaja</a:t>
              </a:r>
              <a:endParaRPr sz="900" dirty="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FFFFFF"/>
                </a:buClr>
                <a:buSzPts val="800"/>
                <a:buFont typeface="Calibri"/>
                <a:buNone/>
              </a:pPr>
              <a:r>
                <a:rPr lang="fi" sz="900" dirty="0">
                  <a:solidFill>
                    <a:srgbClr val="FFFFFF"/>
                  </a:solidFill>
                  <a:latin typeface="Calibri"/>
                  <a:ea typeface="Calibri"/>
                  <a:cs typeface="Calibri"/>
                  <a:sym typeface="Calibri"/>
                </a:rPr>
                <a:t>-neuvosto</a:t>
              </a:r>
              <a:endParaRPr sz="900" dirty="0">
                <a:solidFill>
                  <a:srgbClr val="FFFFFF"/>
                </a:solidFill>
                <a:latin typeface="Calibri"/>
                <a:ea typeface="Calibri"/>
                <a:cs typeface="Calibri"/>
                <a:sym typeface="Calibri"/>
              </a:endParaRPr>
            </a:p>
          </p:txBody>
        </p:sp>
      </p:grpSp>
      <p:sp>
        <p:nvSpPr>
          <p:cNvPr id="188" name="Google Shape;188;p23" descr="Suomeksi: Vasemmassa kaaviossa esimerkin omainen kaavio kunnallisten päätöksentekoelinten hierarkiasta, jossa valtuusto on ylimpänä, hallitus sen alla ja lautakunnat (sekä niiden mahd. kielijaostot) alimpana. Oikealla on erilaiset neuvoa-antavat toimielimet mm. vammaisneuvosto. Keskellä oleva nuoli osoittaa neuvoa-antavista toimielimistä päätöksentekohierarkiakaavioon. &#10;På svenska: Till vänster exemplifieras hierarkin mellan de kommunala beslutsfattningsorganen var fullmäktige är överst, styrelsen under den och nämnderna (med ev. språksektioner) längst ner. Till höger finns de olika rådgivande organen inkl. funktionshinderrådet. Pilen i mitten pekar från dessa mot beslutsfattningshierarkin.  "/>
          <p:cNvSpPr/>
          <p:nvPr/>
        </p:nvSpPr>
        <p:spPr>
          <a:xfrm flipH="1">
            <a:off x="4483954" y="2263616"/>
            <a:ext cx="594300" cy="484500"/>
          </a:xfrm>
          <a:prstGeom prst="rightArrow">
            <a:avLst>
              <a:gd name="adj1" fmla="val 50000"/>
              <a:gd name="adj2" fmla="val 50000"/>
            </a:avLst>
          </a:prstGeom>
          <a:solidFill>
            <a:srgbClr val="FFD300"/>
          </a:solidFill>
          <a:ln w="25400" cap="flat" cmpd="sng">
            <a:solidFill>
              <a:srgbClr val="BA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89" name="Google Shape;189;p23"/>
          <p:cNvSpPr txBox="1">
            <a:spLocks noGrp="1"/>
          </p:cNvSpPr>
          <p:nvPr>
            <p:ph type="title" idx="4294967295"/>
          </p:nvPr>
        </p:nvSpPr>
        <p:spPr>
          <a:xfrm>
            <a:off x="311725" y="272325"/>
            <a:ext cx="42654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fi" sz="2000"/>
              <a:t>VAIKUTTAMISORGANISAATIOT</a:t>
            </a:r>
            <a:endParaRPr sz="2000" dirty="0"/>
          </a:p>
        </p:txBody>
      </p:sp>
      <p:sp>
        <p:nvSpPr>
          <p:cNvPr id="190" name="Google Shape;190;p23"/>
          <p:cNvSpPr txBox="1">
            <a:spLocks noGrp="1"/>
          </p:cNvSpPr>
          <p:nvPr>
            <p:ph type="title" idx="4294967295"/>
          </p:nvPr>
        </p:nvSpPr>
        <p:spPr>
          <a:xfrm>
            <a:off x="4577025" y="272325"/>
            <a:ext cx="4361400" cy="623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sz="2111"/>
              <a:t>PÅVERKNINGSORGANISATIONER</a:t>
            </a:r>
            <a:endParaRPr sz="211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311725" y="500925"/>
            <a:ext cx="39147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t>KOKEILUMME</a:t>
            </a:r>
            <a:endParaRPr sz="1800" dirty="0"/>
          </a:p>
        </p:txBody>
      </p:sp>
      <p:sp>
        <p:nvSpPr>
          <p:cNvPr id="196" name="Google Shape;196;p24"/>
          <p:cNvSpPr txBox="1">
            <a:spLocks noGrp="1"/>
          </p:cNvSpPr>
          <p:nvPr>
            <p:ph type="title"/>
          </p:nvPr>
        </p:nvSpPr>
        <p:spPr>
          <a:xfrm>
            <a:off x="4572000" y="500925"/>
            <a:ext cx="41772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t>VÅRT EXPERIMENT</a:t>
            </a:r>
            <a:endParaRPr sz="2000" dirty="0"/>
          </a:p>
        </p:txBody>
      </p:sp>
      <p:sp>
        <p:nvSpPr>
          <p:cNvPr id="197" name="Google Shape;197;p24"/>
          <p:cNvSpPr txBox="1">
            <a:spLocks noGrp="1"/>
          </p:cNvSpPr>
          <p:nvPr>
            <p:ph type="body" idx="1"/>
          </p:nvPr>
        </p:nvSpPr>
        <p:spPr>
          <a:xfrm>
            <a:off x="155875" y="1299450"/>
            <a:ext cx="4391400" cy="3749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fi" sz="2000" dirty="0">
                <a:solidFill>
                  <a:srgbClr val="202124"/>
                </a:solidFill>
                <a:latin typeface="Merriweather"/>
                <a:ea typeface="Merriweather"/>
                <a:cs typeface="Merriweather"/>
                <a:sym typeface="Merriweather"/>
              </a:rPr>
              <a:t>Yhteistyön kehittäminen</a:t>
            </a:r>
            <a:endParaRPr sz="2000" dirty="0">
              <a:solidFill>
                <a:srgbClr val="202124"/>
              </a:solidFill>
              <a:latin typeface="Merriweather"/>
              <a:ea typeface="Merriweather"/>
              <a:cs typeface="Merriweather"/>
              <a:sym typeface="Merriweather"/>
            </a:endParaRPr>
          </a:p>
          <a:p>
            <a:pPr marL="457200" lvl="0" indent="-355600" algn="l" rtl="0">
              <a:lnSpc>
                <a:spcPct val="115000"/>
              </a:lnSpc>
              <a:spcBef>
                <a:spcPts val="1200"/>
              </a:spcBef>
              <a:spcAft>
                <a:spcPts val="0"/>
              </a:spcAft>
              <a:buClr>
                <a:srgbClr val="202124"/>
              </a:buClr>
              <a:buSzPts val="2000"/>
              <a:buFont typeface="Merriweather"/>
              <a:buChar char="●"/>
            </a:pPr>
            <a:r>
              <a:rPr lang="fi" sz="2000" dirty="0">
                <a:solidFill>
                  <a:srgbClr val="202124"/>
                </a:solidFill>
                <a:latin typeface="Merriweather"/>
                <a:ea typeface="Merriweather"/>
                <a:cs typeface="Merriweather"/>
                <a:sym typeface="Merriweather"/>
              </a:rPr>
              <a:t>Kutsuimme eri kunnista vammaisneuvoston jäsenet, päätöksentekijät ja viranhaltijat saman pöydän ääreen kehittämään hyviä käytäntöjä 9.11.2021</a:t>
            </a:r>
            <a:endParaRPr sz="2000" dirty="0">
              <a:solidFill>
                <a:srgbClr val="202124"/>
              </a:solidFill>
              <a:latin typeface="Merriweather"/>
              <a:ea typeface="Merriweather"/>
              <a:cs typeface="Merriweather"/>
              <a:sym typeface="Merriweather"/>
            </a:endParaRPr>
          </a:p>
          <a:p>
            <a:pPr marL="457200" lvl="0" indent="-355600" algn="l" rtl="0">
              <a:lnSpc>
                <a:spcPct val="115000"/>
              </a:lnSpc>
              <a:spcBef>
                <a:spcPts val="0"/>
              </a:spcBef>
              <a:spcAft>
                <a:spcPts val="0"/>
              </a:spcAft>
              <a:buClr>
                <a:srgbClr val="202124"/>
              </a:buClr>
              <a:buSzPts val="2000"/>
              <a:buFont typeface="Merriweather"/>
              <a:buChar char="●"/>
            </a:pPr>
            <a:r>
              <a:rPr lang="fi" sz="2000" dirty="0">
                <a:solidFill>
                  <a:srgbClr val="202124"/>
                </a:solidFill>
                <a:latin typeface="Merriweather"/>
                <a:ea typeface="Merriweather"/>
                <a:cs typeface="Merriweather"/>
                <a:sym typeface="Merriweather"/>
              </a:rPr>
              <a:t>Osallistujat saivat valita kunnalleen sopivan aiheen yhteistyön kehittämiseen</a:t>
            </a:r>
            <a:endParaRPr sz="2000" dirty="0">
              <a:solidFill>
                <a:srgbClr val="202124"/>
              </a:solidFill>
              <a:latin typeface="Merriweather"/>
              <a:ea typeface="Merriweather"/>
              <a:cs typeface="Merriweather"/>
              <a:sym typeface="Merriweather"/>
            </a:endParaRPr>
          </a:p>
        </p:txBody>
      </p:sp>
      <p:sp>
        <p:nvSpPr>
          <p:cNvPr id="198" name="Google Shape;198;p24"/>
          <p:cNvSpPr txBox="1">
            <a:spLocks noGrp="1"/>
          </p:cNvSpPr>
          <p:nvPr>
            <p:ph type="body" idx="1"/>
          </p:nvPr>
        </p:nvSpPr>
        <p:spPr>
          <a:xfrm>
            <a:off x="4547400" y="1299450"/>
            <a:ext cx="4596600" cy="3749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i" sz="2000" dirty="0">
                <a:solidFill>
                  <a:srgbClr val="202124"/>
                </a:solidFill>
                <a:latin typeface="Merriweather"/>
                <a:ea typeface="Merriweather"/>
                <a:cs typeface="Merriweather"/>
                <a:sym typeface="Merriweather"/>
              </a:rPr>
              <a:t>Utveckla samarbetet</a:t>
            </a:r>
            <a:endParaRPr sz="2000" dirty="0">
              <a:solidFill>
                <a:srgbClr val="202124"/>
              </a:solidFill>
              <a:latin typeface="Merriweather"/>
              <a:ea typeface="Merriweather"/>
              <a:cs typeface="Merriweather"/>
              <a:sym typeface="Merriweather"/>
            </a:endParaRPr>
          </a:p>
          <a:p>
            <a:pPr marL="457200" lvl="0" indent="-355600" algn="l" rtl="0">
              <a:lnSpc>
                <a:spcPct val="115000"/>
              </a:lnSpc>
              <a:spcBef>
                <a:spcPts val="1200"/>
              </a:spcBef>
              <a:spcAft>
                <a:spcPts val="0"/>
              </a:spcAft>
              <a:buClr>
                <a:srgbClr val="202124"/>
              </a:buClr>
              <a:buSzPts val="2000"/>
              <a:buFont typeface="Merriweather"/>
              <a:buChar char="●"/>
            </a:pPr>
            <a:r>
              <a:rPr lang="fi" sz="2000" dirty="0">
                <a:solidFill>
                  <a:srgbClr val="202124"/>
                </a:solidFill>
                <a:latin typeface="Merriweather"/>
                <a:ea typeface="Merriweather"/>
                <a:cs typeface="Merriweather"/>
                <a:sym typeface="Merriweather"/>
              </a:rPr>
              <a:t>Vi bjöd 9.11.2021 in medlemmar från funktionshinderråden, beslutsfattare och tjänstemän till ett gemensamt bord för att utveckla goda förfaringssätt </a:t>
            </a:r>
            <a:endParaRPr sz="2000" dirty="0">
              <a:solidFill>
                <a:srgbClr val="202124"/>
              </a:solidFill>
              <a:latin typeface="Merriweather"/>
              <a:ea typeface="Merriweather"/>
              <a:cs typeface="Merriweather"/>
              <a:sym typeface="Merriweather"/>
            </a:endParaRPr>
          </a:p>
          <a:p>
            <a:pPr marL="457200" lvl="0" indent="-355600" algn="l" rtl="0">
              <a:lnSpc>
                <a:spcPct val="115000"/>
              </a:lnSpc>
              <a:spcBef>
                <a:spcPts val="0"/>
              </a:spcBef>
              <a:spcAft>
                <a:spcPts val="0"/>
              </a:spcAft>
              <a:buClr>
                <a:srgbClr val="202124"/>
              </a:buClr>
              <a:buSzPts val="2000"/>
              <a:buFont typeface="Merriweather"/>
              <a:buChar char="●"/>
            </a:pPr>
            <a:r>
              <a:rPr lang="fi" sz="2000" dirty="0">
                <a:solidFill>
                  <a:srgbClr val="202124"/>
                </a:solidFill>
                <a:latin typeface="Merriweather"/>
                <a:ea typeface="Merriweather"/>
                <a:cs typeface="Merriweather"/>
                <a:sym typeface="Merriweather"/>
              </a:rPr>
              <a:t>Deltagarna fick välja ett tema som passar deras egen kommun för att utveckla samarbetet</a:t>
            </a:r>
            <a:endParaRPr sz="2000" dirty="0">
              <a:solidFill>
                <a:srgbClr val="202124"/>
              </a:solidFill>
              <a:latin typeface="Merriweather"/>
              <a:ea typeface="Merriweather"/>
              <a:cs typeface="Merriweather"/>
              <a:sym typeface="Merriweathe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5"/>
          <p:cNvSpPr txBox="1">
            <a:spLocks noGrp="1"/>
          </p:cNvSpPr>
          <p:nvPr>
            <p:ph type="title"/>
          </p:nvPr>
        </p:nvSpPr>
        <p:spPr>
          <a:xfrm>
            <a:off x="311725" y="533050"/>
            <a:ext cx="39147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fi" sz="2400"/>
              <a:t>KOKEILUN TAVOITTEET</a:t>
            </a:r>
            <a:endParaRPr sz="2400" dirty="0"/>
          </a:p>
        </p:txBody>
      </p:sp>
      <p:sp>
        <p:nvSpPr>
          <p:cNvPr id="204" name="Google Shape;204;p25"/>
          <p:cNvSpPr txBox="1">
            <a:spLocks noGrp="1"/>
          </p:cNvSpPr>
          <p:nvPr>
            <p:ph type="title"/>
          </p:nvPr>
        </p:nvSpPr>
        <p:spPr>
          <a:xfrm>
            <a:off x="4572000" y="500925"/>
            <a:ext cx="44397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fi" sz="2400"/>
              <a:t>EXPERIMENTETS MÅL</a:t>
            </a:r>
            <a:endParaRPr sz="2400" dirty="0"/>
          </a:p>
        </p:txBody>
      </p:sp>
      <p:sp>
        <p:nvSpPr>
          <p:cNvPr id="205" name="Google Shape;205;p25"/>
          <p:cNvSpPr txBox="1">
            <a:spLocks noGrp="1"/>
          </p:cNvSpPr>
          <p:nvPr>
            <p:ph type="body" idx="1"/>
          </p:nvPr>
        </p:nvSpPr>
        <p:spPr>
          <a:xfrm>
            <a:off x="155875" y="1299450"/>
            <a:ext cx="4226400" cy="37491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202124"/>
              </a:buClr>
              <a:buSzPts val="2000"/>
              <a:buFont typeface="Merriweather"/>
              <a:buChar char="●"/>
            </a:pPr>
            <a:r>
              <a:rPr lang="fi" sz="2000">
                <a:solidFill>
                  <a:srgbClr val="202124"/>
                </a:solidFill>
                <a:latin typeface="Merriweather"/>
                <a:ea typeface="Merriweather"/>
                <a:cs typeface="Merriweather"/>
                <a:sym typeface="Merriweather"/>
              </a:rPr>
              <a:t>Tarkennetaan yhdessä mitkä asiat toimivat jo nyt, sekä mitä asioita haluttaisiin parantaa ja mitä voitaisiin vahvistaa</a:t>
            </a:r>
            <a:endParaRPr sz="2000" dirty="0">
              <a:solidFill>
                <a:srgbClr val="202124"/>
              </a:solidFill>
              <a:latin typeface="Merriweather"/>
              <a:ea typeface="Merriweather"/>
              <a:cs typeface="Merriweather"/>
              <a:sym typeface="Merriweather"/>
            </a:endParaRPr>
          </a:p>
          <a:p>
            <a:pPr marL="914400" lvl="0" indent="-355600" algn="l" rtl="0">
              <a:lnSpc>
                <a:spcPct val="115000"/>
              </a:lnSpc>
              <a:spcBef>
                <a:spcPts val="0"/>
              </a:spcBef>
              <a:spcAft>
                <a:spcPts val="0"/>
              </a:spcAft>
              <a:buClr>
                <a:srgbClr val="202124"/>
              </a:buClr>
              <a:buSzPts val="2000"/>
              <a:buFont typeface="Merriweather"/>
              <a:buChar char="⇒"/>
            </a:pPr>
            <a:r>
              <a:rPr lang="fi" sz="2000">
                <a:solidFill>
                  <a:srgbClr val="202124"/>
                </a:solidFill>
                <a:latin typeface="Merriweather"/>
                <a:ea typeface="Merriweather"/>
                <a:cs typeface="Merriweather"/>
                <a:sym typeface="Merriweather"/>
              </a:rPr>
              <a:t>Yhteistyö vammaisneuvoston, päättäjien ja viranhaltijoiden välillä paranee</a:t>
            </a:r>
            <a:endParaRPr sz="2000" dirty="0">
              <a:solidFill>
                <a:srgbClr val="202124"/>
              </a:solidFill>
              <a:latin typeface="Merriweather"/>
              <a:ea typeface="Merriweather"/>
              <a:cs typeface="Merriweather"/>
              <a:sym typeface="Merriweather"/>
            </a:endParaRPr>
          </a:p>
        </p:txBody>
      </p:sp>
      <p:sp>
        <p:nvSpPr>
          <p:cNvPr id="206" name="Google Shape;206;p25"/>
          <p:cNvSpPr txBox="1">
            <a:spLocks noGrp="1"/>
          </p:cNvSpPr>
          <p:nvPr>
            <p:ph type="body" idx="1"/>
          </p:nvPr>
        </p:nvSpPr>
        <p:spPr>
          <a:xfrm>
            <a:off x="4547400" y="1299450"/>
            <a:ext cx="4596600" cy="33246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202124"/>
              </a:buClr>
              <a:buSzPts val="2000"/>
              <a:buFont typeface="Merriweather"/>
              <a:buChar char="●"/>
            </a:pPr>
            <a:r>
              <a:rPr lang="fi" sz="2000">
                <a:solidFill>
                  <a:srgbClr val="202124"/>
                </a:solidFill>
                <a:latin typeface="Merriweather"/>
                <a:ea typeface="Merriweather"/>
                <a:cs typeface="Merriweather"/>
                <a:sym typeface="Merriweather"/>
              </a:rPr>
              <a:t>Precisera vad som fungerar redan nu, samt vilka saker man vill förbättra och vad man kunde förstärka</a:t>
            </a:r>
            <a:endParaRPr sz="2000" dirty="0">
              <a:solidFill>
                <a:srgbClr val="202124"/>
              </a:solidFill>
              <a:latin typeface="Merriweather"/>
              <a:ea typeface="Merriweather"/>
              <a:cs typeface="Merriweather"/>
              <a:sym typeface="Merriweather"/>
            </a:endParaRPr>
          </a:p>
          <a:p>
            <a:pPr marL="914400" lvl="1" indent="-355600" algn="l" rtl="0">
              <a:lnSpc>
                <a:spcPct val="115000"/>
              </a:lnSpc>
              <a:spcBef>
                <a:spcPts val="0"/>
              </a:spcBef>
              <a:spcAft>
                <a:spcPts val="0"/>
              </a:spcAft>
              <a:buClr>
                <a:srgbClr val="202124"/>
              </a:buClr>
              <a:buSzPts val="2000"/>
              <a:buFont typeface="Merriweather"/>
              <a:buChar char="⇒"/>
            </a:pPr>
            <a:r>
              <a:rPr lang="fi" sz="2000">
                <a:solidFill>
                  <a:srgbClr val="202124"/>
                </a:solidFill>
                <a:latin typeface="Merriweather"/>
                <a:ea typeface="Merriweather"/>
                <a:cs typeface="Merriweather"/>
                <a:sym typeface="Merriweather"/>
              </a:rPr>
              <a:t>Samarbetet mellan funktionshinderrådet, beslutsfattare och tjänstemän förbättras</a:t>
            </a:r>
            <a:endParaRPr sz="2000" dirty="0">
              <a:solidFill>
                <a:srgbClr val="202124"/>
              </a:solidFill>
              <a:latin typeface="Merriweather"/>
              <a:ea typeface="Merriweather"/>
              <a:cs typeface="Merriweather"/>
              <a:sym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6"/>
          <p:cNvSpPr txBox="1">
            <a:spLocks noGrp="1"/>
          </p:cNvSpPr>
          <p:nvPr>
            <p:ph type="title"/>
          </p:nvPr>
        </p:nvSpPr>
        <p:spPr>
          <a:xfrm>
            <a:off x="311725" y="533050"/>
            <a:ext cx="39147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fi" sz="2200"/>
              <a:t>KOKEILUN OSALLISTUJAT</a:t>
            </a:r>
            <a:endParaRPr sz="2200" dirty="0"/>
          </a:p>
        </p:txBody>
      </p:sp>
      <p:sp>
        <p:nvSpPr>
          <p:cNvPr id="212" name="Google Shape;212;p26"/>
          <p:cNvSpPr txBox="1">
            <a:spLocks noGrp="1"/>
          </p:cNvSpPr>
          <p:nvPr>
            <p:ph type="title"/>
          </p:nvPr>
        </p:nvSpPr>
        <p:spPr>
          <a:xfrm>
            <a:off x="4572000" y="533050"/>
            <a:ext cx="45720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fi" sz="2200"/>
              <a:t>EXPERIMENTETS DELTAGARE</a:t>
            </a:r>
            <a:endParaRPr sz="2200" dirty="0"/>
          </a:p>
        </p:txBody>
      </p:sp>
      <p:sp>
        <p:nvSpPr>
          <p:cNvPr id="213" name="Google Shape;213;p26"/>
          <p:cNvSpPr txBox="1">
            <a:spLocks noGrp="1"/>
          </p:cNvSpPr>
          <p:nvPr>
            <p:ph type="body" idx="1"/>
          </p:nvPr>
        </p:nvSpPr>
        <p:spPr>
          <a:xfrm>
            <a:off x="155875" y="1299450"/>
            <a:ext cx="4439700" cy="37491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202124"/>
              </a:buClr>
              <a:buSzPts val="1800"/>
              <a:buFont typeface="Merriweather"/>
              <a:buChar char="●"/>
            </a:pPr>
            <a:r>
              <a:rPr lang="fi" sz="1800">
                <a:solidFill>
                  <a:srgbClr val="202124"/>
                </a:solidFill>
                <a:latin typeface="Merriweather"/>
                <a:ea typeface="Merriweather"/>
                <a:cs typeface="Merriweather"/>
                <a:sym typeface="Merriweather"/>
              </a:rPr>
              <a:t>Hakijoita 29 kunnasta, yht. 73 hlöä</a:t>
            </a:r>
            <a:endParaRPr sz="1800" dirty="0">
              <a:solidFill>
                <a:srgbClr val="202124"/>
              </a:solidFill>
              <a:latin typeface="Merriweather"/>
              <a:ea typeface="Merriweather"/>
              <a:cs typeface="Merriweather"/>
              <a:sym typeface="Merriweather"/>
            </a:endParaRPr>
          </a:p>
          <a:p>
            <a:pPr marL="457200" lvl="0" indent="-342900" algn="l" rtl="0">
              <a:lnSpc>
                <a:spcPct val="100000"/>
              </a:lnSpc>
              <a:spcBef>
                <a:spcPts val="0"/>
              </a:spcBef>
              <a:spcAft>
                <a:spcPts val="0"/>
              </a:spcAft>
              <a:buClr>
                <a:srgbClr val="202124"/>
              </a:buClr>
              <a:buSzPts val="1800"/>
              <a:buFont typeface="Merriweather"/>
              <a:buChar char="●"/>
            </a:pPr>
            <a:r>
              <a:rPr lang="fi" sz="1800">
                <a:solidFill>
                  <a:srgbClr val="202124"/>
                </a:solidFill>
                <a:latin typeface="Merriweather"/>
                <a:ea typeface="Merriweather"/>
                <a:cs typeface="Merriweather"/>
                <a:sym typeface="Merriweather"/>
              </a:rPr>
              <a:t>Valittiin kunnat, joista hakijoina sekä neuvoston jäseniä että viranomaisia + mahd. luottamushenkilöitä</a:t>
            </a:r>
            <a:endParaRPr sz="1800" dirty="0">
              <a:solidFill>
                <a:srgbClr val="202124"/>
              </a:solidFill>
              <a:latin typeface="Merriweather"/>
              <a:ea typeface="Merriweather"/>
              <a:cs typeface="Merriweather"/>
              <a:sym typeface="Merriweather"/>
            </a:endParaRPr>
          </a:p>
          <a:p>
            <a:pPr marL="457200" lvl="0" indent="-342900" algn="l" rtl="0">
              <a:lnSpc>
                <a:spcPct val="100000"/>
              </a:lnSpc>
              <a:spcBef>
                <a:spcPts val="0"/>
              </a:spcBef>
              <a:spcAft>
                <a:spcPts val="0"/>
              </a:spcAft>
              <a:buClr>
                <a:srgbClr val="202124"/>
              </a:buClr>
              <a:buSzPts val="1800"/>
              <a:buFont typeface="Merriweather"/>
              <a:buChar char="⇒"/>
            </a:pPr>
            <a:r>
              <a:rPr lang="fi" sz="1800">
                <a:solidFill>
                  <a:srgbClr val="202124"/>
                </a:solidFill>
                <a:latin typeface="Merriweather"/>
                <a:ea typeface="Merriweather"/>
                <a:cs typeface="Merriweather"/>
                <a:sym typeface="Merriweather"/>
              </a:rPr>
              <a:t>7 kuntaa </a:t>
            </a:r>
            <a:r>
              <a:rPr lang="fi" sz="1600">
                <a:solidFill>
                  <a:srgbClr val="202124"/>
                </a:solidFill>
                <a:latin typeface="Merriweather"/>
                <a:ea typeface="Merriweather"/>
                <a:cs typeface="Merriweather"/>
                <a:sym typeface="Merriweather"/>
              </a:rPr>
              <a:t>(</a:t>
            </a:r>
            <a:r>
              <a:rPr lang="fi" sz="1600">
                <a:solidFill>
                  <a:srgbClr val="000000"/>
                </a:solidFill>
                <a:latin typeface="Merriweather"/>
                <a:ea typeface="Merriweather"/>
                <a:cs typeface="Merriweather"/>
                <a:sym typeface="Merriweather"/>
              </a:rPr>
              <a:t>Uusikaarlepyy, Vaasa, Rovaniemi, Espoo, Turku, Tampere, Helsinki</a:t>
            </a:r>
            <a:r>
              <a:rPr lang="fi" sz="1600">
                <a:solidFill>
                  <a:srgbClr val="202124"/>
                </a:solidFill>
                <a:latin typeface="Merriweather"/>
                <a:ea typeface="Merriweather"/>
                <a:cs typeface="Merriweather"/>
                <a:sym typeface="Merriweather"/>
              </a:rPr>
              <a:t>)</a:t>
            </a:r>
            <a:r>
              <a:rPr lang="fi" sz="1800">
                <a:solidFill>
                  <a:srgbClr val="202124"/>
                </a:solidFill>
                <a:latin typeface="Merriweather"/>
                <a:ea typeface="Merriweather"/>
                <a:cs typeface="Merriweather"/>
                <a:sym typeface="Merriweather"/>
              </a:rPr>
              <a:t> + 1 yksittäisten kuntien ryhmä → yht. 39 hlöä</a:t>
            </a:r>
            <a:endParaRPr sz="1800" dirty="0">
              <a:solidFill>
                <a:srgbClr val="202124"/>
              </a:solidFill>
              <a:latin typeface="Merriweather"/>
              <a:ea typeface="Merriweather"/>
              <a:cs typeface="Merriweather"/>
              <a:sym typeface="Merriweather"/>
            </a:endParaRPr>
          </a:p>
          <a:p>
            <a:pPr marL="457200" lvl="0" indent="-342900" algn="l" rtl="0">
              <a:lnSpc>
                <a:spcPct val="100000"/>
              </a:lnSpc>
              <a:spcBef>
                <a:spcPts val="0"/>
              </a:spcBef>
              <a:spcAft>
                <a:spcPts val="0"/>
              </a:spcAft>
              <a:buClr>
                <a:srgbClr val="000000"/>
              </a:buClr>
              <a:buSzPts val="1800"/>
              <a:buFont typeface="Merriweather"/>
              <a:buChar char="●"/>
            </a:pPr>
            <a:r>
              <a:rPr lang="fi" sz="1800">
                <a:solidFill>
                  <a:srgbClr val="000000"/>
                </a:solidFill>
                <a:latin typeface="Merriweather"/>
                <a:ea typeface="Merriweather"/>
                <a:cs typeface="Merriweather"/>
                <a:sym typeface="Merriweather"/>
              </a:rPr>
              <a:t>Suurissa kunnissa enemmän kutsuttavia, pienet tarvitsisivat enemmän aikaa kutsuprosessiin</a:t>
            </a:r>
            <a:endParaRPr sz="1800" dirty="0">
              <a:solidFill>
                <a:srgbClr val="202124"/>
              </a:solidFill>
              <a:latin typeface="Merriweather"/>
              <a:ea typeface="Merriweather"/>
              <a:cs typeface="Merriweather"/>
              <a:sym typeface="Merriweather"/>
            </a:endParaRPr>
          </a:p>
        </p:txBody>
      </p:sp>
      <p:sp>
        <p:nvSpPr>
          <p:cNvPr id="214" name="Google Shape;214;p26"/>
          <p:cNvSpPr txBox="1">
            <a:spLocks noGrp="1"/>
          </p:cNvSpPr>
          <p:nvPr>
            <p:ph type="body" idx="1"/>
          </p:nvPr>
        </p:nvSpPr>
        <p:spPr>
          <a:xfrm>
            <a:off x="4547400" y="1299450"/>
            <a:ext cx="4596600" cy="37491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202124"/>
              </a:buClr>
              <a:buSzPts val="1800"/>
              <a:buFont typeface="Merriweather"/>
              <a:buChar char="●"/>
            </a:pPr>
            <a:r>
              <a:rPr lang="fi" sz="1800">
                <a:solidFill>
                  <a:srgbClr val="202124"/>
                </a:solidFill>
                <a:latin typeface="Merriweather"/>
                <a:ea typeface="Merriweather"/>
                <a:cs typeface="Merriweather"/>
                <a:sym typeface="Merriweather"/>
              </a:rPr>
              <a:t>Sökanden från 29 kommuner, tot. 73 pers. </a:t>
            </a:r>
            <a:endParaRPr sz="1800" dirty="0">
              <a:solidFill>
                <a:srgbClr val="202124"/>
              </a:solidFill>
              <a:latin typeface="Merriweather"/>
              <a:ea typeface="Merriweather"/>
              <a:cs typeface="Merriweather"/>
              <a:sym typeface="Merriweather"/>
            </a:endParaRPr>
          </a:p>
          <a:p>
            <a:pPr marL="457200" lvl="0" indent="-342900" algn="l" rtl="0">
              <a:lnSpc>
                <a:spcPct val="100000"/>
              </a:lnSpc>
              <a:spcBef>
                <a:spcPts val="0"/>
              </a:spcBef>
              <a:spcAft>
                <a:spcPts val="0"/>
              </a:spcAft>
              <a:buClr>
                <a:srgbClr val="202124"/>
              </a:buClr>
              <a:buSzPts val="1800"/>
              <a:buFont typeface="Merriweather"/>
              <a:buChar char="●"/>
            </a:pPr>
            <a:r>
              <a:rPr lang="fi" sz="1800">
                <a:solidFill>
                  <a:srgbClr val="202124"/>
                </a:solidFill>
                <a:latin typeface="Merriweather"/>
                <a:ea typeface="Merriweather"/>
                <a:cs typeface="Merriweather"/>
                <a:sym typeface="Merriweather"/>
              </a:rPr>
              <a:t>De kommuner valdes varifrån både rådsmedlemmar och tjänstemän + ev. förtroendevalda hade sökt</a:t>
            </a:r>
            <a:endParaRPr sz="1800" dirty="0">
              <a:solidFill>
                <a:srgbClr val="202124"/>
              </a:solidFill>
              <a:latin typeface="Merriweather"/>
              <a:ea typeface="Merriweather"/>
              <a:cs typeface="Merriweather"/>
              <a:sym typeface="Merriweather"/>
            </a:endParaRPr>
          </a:p>
          <a:p>
            <a:pPr lvl="0" indent="-336550">
              <a:lnSpc>
                <a:spcPct val="100000"/>
              </a:lnSpc>
              <a:buClr>
                <a:srgbClr val="202124"/>
              </a:buClr>
              <a:buSzPts val="1700"/>
              <a:buFont typeface="Merriweather"/>
              <a:buChar char="●"/>
            </a:pPr>
            <a:r>
              <a:rPr lang="fi" sz="1800">
                <a:solidFill>
                  <a:srgbClr val="202124"/>
                </a:solidFill>
                <a:latin typeface="Merriweather"/>
                <a:ea typeface="Merriweather"/>
                <a:cs typeface="Merriweather"/>
                <a:sym typeface="Merriweather"/>
              </a:rPr>
              <a:t>7 kommuner </a:t>
            </a:r>
            <a:r>
              <a:rPr lang="fi" sz="1600">
                <a:solidFill>
                  <a:srgbClr val="202124"/>
                </a:solidFill>
                <a:latin typeface="Merriweather"/>
                <a:ea typeface="Merriweather"/>
                <a:cs typeface="Merriweather"/>
                <a:sym typeface="Merriweather"/>
              </a:rPr>
              <a:t>(Nykarleby, Vasa, Rovaniemi, Esbo, Åbo, T:fors, H:fors)</a:t>
            </a:r>
            <a:r>
              <a:rPr lang="fi" sz="1800">
                <a:solidFill>
                  <a:srgbClr val="202124"/>
                </a:solidFill>
                <a:latin typeface="Merriweather"/>
                <a:ea typeface="Merriweather"/>
                <a:cs typeface="Merriweather"/>
                <a:sym typeface="Merriweather"/>
              </a:rPr>
              <a:t> + 1 grupp med deltagare från enstaka kommuner → tot. 39 pers. </a:t>
            </a:r>
            <a:endParaRPr sz="1800" dirty="0">
              <a:solidFill>
                <a:srgbClr val="202124"/>
              </a:solidFill>
              <a:latin typeface="Merriweather"/>
              <a:ea typeface="Merriweather"/>
              <a:cs typeface="Merriweather"/>
              <a:sym typeface="Merriweather"/>
            </a:endParaRPr>
          </a:p>
          <a:p>
            <a:pPr marL="457200" lvl="0" indent="-342900" algn="l" rtl="0">
              <a:lnSpc>
                <a:spcPct val="100000"/>
              </a:lnSpc>
              <a:spcBef>
                <a:spcPts val="0"/>
              </a:spcBef>
              <a:spcAft>
                <a:spcPts val="0"/>
              </a:spcAft>
              <a:buClr>
                <a:srgbClr val="202124"/>
              </a:buClr>
              <a:buSzPts val="1800"/>
              <a:buFont typeface="Merriweather"/>
              <a:buChar char="●"/>
            </a:pPr>
            <a:r>
              <a:rPr lang="fi" sz="1800">
                <a:solidFill>
                  <a:srgbClr val="202124"/>
                </a:solidFill>
                <a:latin typeface="Merriweather"/>
                <a:ea typeface="Merriweather"/>
                <a:cs typeface="Merriweather"/>
                <a:sym typeface="Merriweather"/>
              </a:rPr>
              <a:t>I större kommuner finns fler att bjuda med, de mindre skulle behöva mer tid för att bjuda med deltagare</a:t>
            </a:r>
            <a:endParaRPr sz="1800" dirty="0">
              <a:solidFill>
                <a:srgbClr val="202124"/>
              </a:solidFill>
              <a:latin typeface="Merriweather"/>
              <a:ea typeface="Merriweather"/>
              <a:cs typeface="Merriweather"/>
              <a:sym typeface="Merriweathe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a:spLocks noGrp="1"/>
          </p:cNvSpPr>
          <p:nvPr>
            <p:ph type="title"/>
          </p:nvPr>
        </p:nvSpPr>
        <p:spPr>
          <a:xfrm>
            <a:off x="311725" y="533050"/>
            <a:ext cx="39147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fi" sz="1900"/>
              <a:t>HAVAINTOJA SYSTEEMISTÄ</a:t>
            </a:r>
            <a:endParaRPr sz="1900" dirty="0"/>
          </a:p>
        </p:txBody>
      </p:sp>
      <p:sp>
        <p:nvSpPr>
          <p:cNvPr id="220" name="Google Shape;220;p27"/>
          <p:cNvSpPr txBox="1">
            <a:spLocks noGrp="1"/>
          </p:cNvSpPr>
          <p:nvPr>
            <p:ph type="title"/>
          </p:nvPr>
        </p:nvSpPr>
        <p:spPr>
          <a:xfrm>
            <a:off x="4572000" y="500925"/>
            <a:ext cx="45720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fi" sz="1900"/>
              <a:t>OBSERVATIONER ANG. SYSTEMET</a:t>
            </a:r>
            <a:endParaRPr sz="1900" dirty="0"/>
          </a:p>
        </p:txBody>
      </p:sp>
      <p:sp>
        <p:nvSpPr>
          <p:cNvPr id="221" name="Google Shape;221;p27"/>
          <p:cNvSpPr txBox="1">
            <a:spLocks noGrp="1"/>
          </p:cNvSpPr>
          <p:nvPr>
            <p:ph type="body" idx="1"/>
          </p:nvPr>
        </p:nvSpPr>
        <p:spPr>
          <a:xfrm>
            <a:off x="155875" y="1299450"/>
            <a:ext cx="4486200" cy="37491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202124"/>
              </a:buClr>
              <a:buSzPts val="1800"/>
              <a:buFont typeface="Merriweather"/>
              <a:buChar char="●"/>
            </a:pPr>
            <a:r>
              <a:rPr lang="fi" sz="1800">
                <a:solidFill>
                  <a:srgbClr val="202124"/>
                </a:solidFill>
                <a:latin typeface="Merriweather"/>
                <a:ea typeface="Merriweather"/>
                <a:cs typeface="Merriweather"/>
                <a:sym typeface="Merriweather"/>
              </a:rPr>
              <a:t>Kun eri tavoin vammaisia tavataan ja heihin tutustutaan, huomioon ottaminen paranee</a:t>
            </a:r>
            <a:endParaRPr sz="1800" dirty="0">
              <a:solidFill>
                <a:srgbClr val="202124"/>
              </a:solidFill>
              <a:latin typeface="Merriweather"/>
              <a:ea typeface="Merriweather"/>
              <a:cs typeface="Merriweather"/>
              <a:sym typeface="Merriweather"/>
            </a:endParaRPr>
          </a:p>
          <a:p>
            <a:pPr marL="457200" lvl="0" indent="-342900" algn="l" rtl="0">
              <a:lnSpc>
                <a:spcPct val="100000"/>
              </a:lnSpc>
              <a:spcBef>
                <a:spcPts val="0"/>
              </a:spcBef>
              <a:spcAft>
                <a:spcPts val="0"/>
              </a:spcAft>
              <a:buClr>
                <a:srgbClr val="202124"/>
              </a:buClr>
              <a:buSzPts val="1800"/>
              <a:buFont typeface="Merriweather"/>
              <a:buChar char="●"/>
            </a:pPr>
            <a:r>
              <a:rPr lang="fi" sz="1800">
                <a:solidFill>
                  <a:srgbClr val="202124"/>
                </a:solidFill>
                <a:latin typeface="Merriweather"/>
                <a:ea typeface="Merriweather"/>
                <a:cs typeface="Merriweather"/>
                <a:sym typeface="Merriweather"/>
              </a:rPr>
              <a:t>Lainsäädäntö on osin hyvinkin joustava: poliittista pelitilaa on</a:t>
            </a:r>
            <a:endParaRPr sz="1800" dirty="0">
              <a:solidFill>
                <a:srgbClr val="202124"/>
              </a:solidFill>
              <a:latin typeface="Merriweather"/>
              <a:ea typeface="Merriweather"/>
              <a:cs typeface="Merriweather"/>
              <a:sym typeface="Merriweather"/>
            </a:endParaRPr>
          </a:p>
          <a:p>
            <a:pPr marL="457200" lvl="0" indent="-342900" algn="l" rtl="0">
              <a:lnSpc>
                <a:spcPct val="100000"/>
              </a:lnSpc>
              <a:spcBef>
                <a:spcPts val="0"/>
              </a:spcBef>
              <a:spcAft>
                <a:spcPts val="0"/>
              </a:spcAft>
              <a:buClr>
                <a:srgbClr val="202124"/>
              </a:buClr>
              <a:buSzPts val="1800"/>
              <a:buFont typeface="Merriweather"/>
              <a:buChar char="●"/>
            </a:pPr>
            <a:r>
              <a:rPr lang="fi" sz="1800">
                <a:solidFill>
                  <a:srgbClr val="202124"/>
                </a:solidFill>
                <a:latin typeface="Merriweather"/>
                <a:ea typeface="Merriweather"/>
                <a:cs typeface="Merriweather"/>
                <a:sym typeface="Merriweather"/>
              </a:rPr>
              <a:t>Paljon erilaisia käytäntöjä ja historiaa eri kunnissa</a:t>
            </a:r>
            <a:endParaRPr sz="1800" dirty="0">
              <a:solidFill>
                <a:srgbClr val="202124"/>
              </a:solidFill>
              <a:latin typeface="Merriweather"/>
              <a:ea typeface="Merriweather"/>
              <a:cs typeface="Merriweather"/>
              <a:sym typeface="Merriweather"/>
            </a:endParaRPr>
          </a:p>
          <a:p>
            <a:pPr marL="457200" lvl="0" indent="-342900" algn="l" rtl="0">
              <a:lnSpc>
                <a:spcPct val="100000"/>
              </a:lnSpc>
              <a:spcBef>
                <a:spcPts val="0"/>
              </a:spcBef>
              <a:spcAft>
                <a:spcPts val="0"/>
              </a:spcAft>
              <a:buClr>
                <a:srgbClr val="202124"/>
              </a:buClr>
              <a:buSzPts val="1800"/>
              <a:buFont typeface="Merriweather"/>
              <a:buChar char="●"/>
            </a:pPr>
            <a:r>
              <a:rPr lang="fi" sz="1800">
                <a:solidFill>
                  <a:srgbClr val="202124"/>
                </a:solidFill>
                <a:latin typeface="Merriweather"/>
                <a:ea typeface="Merriweather"/>
                <a:cs typeface="Merriweather"/>
                <a:sym typeface="Merriweather"/>
              </a:rPr>
              <a:t>Vertaistukea vammaisneuvostojen ja viranomaisten välillä kaivataan</a:t>
            </a:r>
            <a:endParaRPr sz="1800" dirty="0">
              <a:solidFill>
                <a:srgbClr val="202124"/>
              </a:solidFill>
              <a:latin typeface="Merriweather"/>
              <a:ea typeface="Merriweather"/>
              <a:cs typeface="Merriweather"/>
              <a:sym typeface="Merriweather"/>
            </a:endParaRPr>
          </a:p>
          <a:p>
            <a:pPr marL="457200" lvl="0" indent="-342900" algn="l" rtl="0">
              <a:lnSpc>
                <a:spcPct val="100000"/>
              </a:lnSpc>
              <a:spcBef>
                <a:spcPts val="0"/>
              </a:spcBef>
              <a:spcAft>
                <a:spcPts val="0"/>
              </a:spcAft>
              <a:buClr>
                <a:srgbClr val="202124"/>
              </a:buClr>
              <a:buSzPts val="1800"/>
              <a:buFont typeface="Merriweather"/>
              <a:buChar char="●"/>
            </a:pPr>
            <a:r>
              <a:rPr lang="fi" sz="1800">
                <a:solidFill>
                  <a:srgbClr val="202124"/>
                </a:solidFill>
                <a:latin typeface="Merriweather"/>
                <a:ea typeface="Merriweather"/>
                <a:cs typeface="Merriweather"/>
                <a:sym typeface="Merriweather"/>
              </a:rPr>
              <a:t>SOTE-uudistus herättää pelkoa: miten ison mittakaavan muutoksiin osallistutaan</a:t>
            </a:r>
            <a:endParaRPr sz="1800" dirty="0">
              <a:solidFill>
                <a:srgbClr val="202124"/>
              </a:solidFill>
              <a:latin typeface="Merriweather"/>
              <a:ea typeface="Merriweather"/>
              <a:cs typeface="Merriweather"/>
              <a:sym typeface="Merriweather"/>
            </a:endParaRPr>
          </a:p>
        </p:txBody>
      </p:sp>
      <p:sp>
        <p:nvSpPr>
          <p:cNvPr id="222" name="Google Shape;222;p27"/>
          <p:cNvSpPr txBox="1">
            <a:spLocks noGrp="1"/>
          </p:cNvSpPr>
          <p:nvPr>
            <p:ph type="body" idx="1"/>
          </p:nvPr>
        </p:nvSpPr>
        <p:spPr>
          <a:xfrm>
            <a:off x="4547400" y="1299450"/>
            <a:ext cx="4596600" cy="37491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202124"/>
              </a:buClr>
              <a:buSzPts val="1800"/>
              <a:buFont typeface="Merriweather"/>
              <a:buChar char="●"/>
            </a:pPr>
            <a:r>
              <a:rPr lang="fi" sz="1800">
                <a:solidFill>
                  <a:srgbClr val="202124"/>
                </a:solidFill>
                <a:latin typeface="Merriweather"/>
                <a:ea typeface="Merriweather"/>
                <a:cs typeface="Merriweather"/>
                <a:sym typeface="Merriweather"/>
              </a:rPr>
              <a:t>Genom att träffa och lära känna personer med funktionsvaria- tioner, tas de bättre i beaktande</a:t>
            </a:r>
            <a:endParaRPr sz="1800" dirty="0">
              <a:solidFill>
                <a:srgbClr val="202124"/>
              </a:solidFill>
              <a:latin typeface="Merriweather"/>
              <a:ea typeface="Merriweather"/>
              <a:cs typeface="Merriweather"/>
              <a:sym typeface="Merriweather"/>
            </a:endParaRPr>
          </a:p>
          <a:p>
            <a:pPr marL="457200" lvl="0" indent="-342900" algn="l" rtl="0">
              <a:lnSpc>
                <a:spcPct val="100000"/>
              </a:lnSpc>
              <a:spcBef>
                <a:spcPts val="0"/>
              </a:spcBef>
              <a:spcAft>
                <a:spcPts val="0"/>
              </a:spcAft>
              <a:buClr>
                <a:srgbClr val="202124"/>
              </a:buClr>
              <a:buSzPts val="1800"/>
              <a:buFont typeface="Merriweather"/>
              <a:buChar char="●"/>
            </a:pPr>
            <a:r>
              <a:rPr lang="fi" sz="1800">
                <a:solidFill>
                  <a:srgbClr val="202124"/>
                </a:solidFill>
                <a:latin typeface="Merriweather"/>
                <a:ea typeface="Merriweather"/>
                <a:cs typeface="Merriweather"/>
                <a:sym typeface="Merriweather"/>
              </a:rPr>
              <a:t>Lagstiftningen är delvis rätt så flexibel: politiskt spelrum finns</a:t>
            </a:r>
            <a:endParaRPr sz="1800" dirty="0">
              <a:solidFill>
                <a:srgbClr val="202124"/>
              </a:solidFill>
              <a:latin typeface="Merriweather"/>
              <a:ea typeface="Merriweather"/>
              <a:cs typeface="Merriweather"/>
              <a:sym typeface="Merriweather"/>
            </a:endParaRPr>
          </a:p>
          <a:p>
            <a:pPr marL="457200" lvl="0" indent="-342900" algn="l" rtl="0">
              <a:lnSpc>
                <a:spcPct val="100000"/>
              </a:lnSpc>
              <a:spcBef>
                <a:spcPts val="0"/>
              </a:spcBef>
              <a:spcAft>
                <a:spcPts val="0"/>
              </a:spcAft>
              <a:buClr>
                <a:srgbClr val="202124"/>
              </a:buClr>
              <a:buSzPts val="1800"/>
              <a:buFont typeface="Merriweather"/>
              <a:buChar char="●"/>
            </a:pPr>
            <a:r>
              <a:rPr lang="fi" sz="1800">
                <a:solidFill>
                  <a:srgbClr val="202124"/>
                </a:solidFill>
                <a:latin typeface="Merriweather"/>
                <a:ea typeface="Merriweather"/>
                <a:cs typeface="Merriweather"/>
                <a:sym typeface="Merriweather"/>
              </a:rPr>
              <a:t>Många olika förfaringssätt och olika slags historia i olika kommuner</a:t>
            </a:r>
            <a:endParaRPr sz="1800" dirty="0">
              <a:solidFill>
                <a:srgbClr val="202124"/>
              </a:solidFill>
              <a:latin typeface="Merriweather"/>
              <a:ea typeface="Merriweather"/>
              <a:cs typeface="Merriweather"/>
              <a:sym typeface="Merriweather"/>
            </a:endParaRPr>
          </a:p>
          <a:p>
            <a:pPr marL="457200" lvl="0" indent="-342900" algn="l" rtl="0">
              <a:lnSpc>
                <a:spcPct val="100000"/>
              </a:lnSpc>
              <a:spcBef>
                <a:spcPts val="0"/>
              </a:spcBef>
              <a:spcAft>
                <a:spcPts val="0"/>
              </a:spcAft>
              <a:buClr>
                <a:srgbClr val="202124"/>
              </a:buClr>
              <a:buSzPts val="1800"/>
              <a:buFont typeface="Merriweather"/>
              <a:buChar char="●"/>
            </a:pPr>
            <a:r>
              <a:rPr lang="fi" sz="1800">
                <a:solidFill>
                  <a:srgbClr val="202124"/>
                </a:solidFill>
                <a:latin typeface="Merriweather"/>
                <a:ea typeface="Merriweather"/>
                <a:cs typeface="Merriweather"/>
                <a:sym typeface="Merriweather"/>
              </a:rPr>
              <a:t>Kamratstöd efterlyses mellan råden och tjänsteinnehavarna</a:t>
            </a:r>
            <a:endParaRPr sz="1800" dirty="0">
              <a:solidFill>
                <a:srgbClr val="202124"/>
              </a:solidFill>
              <a:latin typeface="Merriweather"/>
              <a:ea typeface="Merriweather"/>
              <a:cs typeface="Merriweather"/>
              <a:sym typeface="Merriweather"/>
            </a:endParaRPr>
          </a:p>
          <a:p>
            <a:pPr marL="457200" lvl="0" indent="-342900" algn="l" rtl="0">
              <a:lnSpc>
                <a:spcPct val="100000"/>
              </a:lnSpc>
              <a:spcBef>
                <a:spcPts val="0"/>
              </a:spcBef>
              <a:spcAft>
                <a:spcPts val="0"/>
              </a:spcAft>
              <a:buClr>
                <a:srgbClr val="202124"/>
              </a:buClr>
              <a:buSzPts val="1800"/>
              <a:buFont typeface="Merriweather"/>
              <a:buChar char="●"/>
            </a:pPr>
            <a:r>
              <a:rPr lang="fi" sz="1800">
                <a:solidFill>
                  <a:srgbClr val="202124"/>
                </a:solidFill>
                <a:latin typeface="Merriweather"/>
                <a:ea typeface="Merriweather"/>
                <a:cs typeface="Merriweather"/>
                <a:sym typeface="Merriweather"/>
              </a:rPr>
              <a:t>Vårdreformen väcker rädsla: hur storskaliga förändringar är man delaktiga i</a:t>
            </a:r>
            <a:endParaRPr sz="1800" dirty="0">
              <a:solidFill>
                <a:srgbClr val="202124"/>
              </a:solidFill>
              <a:latin typeface="Merriweather"/>
              <a:ea typeface="Merriweather"/>
              <a:cs typeface="Merriweather"/>
              <a:sym typeface="Merriweathe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8"/>
          <p:cNvSpPr txBox="1">
            <a:spLocks noGrp="1"/>
          </p:cNvSpPr>
          <p:nvPr>
            <p:ph type="title"/>
          </p:nvPr>
        </p:nvSpPr>
        <p:spPr>
          <a:xfrm>
            <a:off x="311725" y="533050"/>
            <a:ext cx="39147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891"/>
              <a:buNone/>
            </a:pPr>
            <a:r>
              <a:rPr lang="fi" sz="2100"/>
              <a:t>VAIKUTTAMISEN AVAIMET</a:t>
            </a:r>
            <a:endParaRPr sz="2100" dirty="0"/>
          </a:p>
        </p:txBody>
      </p:sp>
      <p:sp>
        <p:nvSpPr>
          <p:cNvPr id="228" name="Google Shape;228;p28"/>
          <p:cNvSpPr txBox="1">
            <a:spLocks noGrp="1"/>
          </p:cNvSpPr>
          <p:nvPr>
            <p:ph type="title"/>
          </p:nvPr>
        </p:nvSpPr>
        <p:spPr>
          <a:xfrm>
            <a:off x="4572000" y="500925"/>
            <a:ext cx="44397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fi" sz="2100"/>
              <a:t>NYCKLAR TILL PÅVERKAN</a:t>
            </a:r>
            <a:endParaRPr sz="2100" dirty="0"/>
          </a:p>
        </p:txBody>
      </p:sp>
      <p:sp>
        <p:nvSpPr>
          <p:cNvPr id="229" name="Google Shape;229;p28"/>
          <p:cNvSpPr txBox="1">
            <a:spLocks noGrp="1"/>
          </p:cNvSpPr>
          <p:nvPr>
            <p:ph type="body" idx="1"/>
          </p:nvPr>
        </p:nvSpPr>
        <p:spPr>
          <a:xfrm>
            <a:off x="155875" y="1299450"/>
            <a:ext cx="4391400" cy="3749100"/>
          </a:xfrm>
          <a:prstGeom prst="rect">
            <a:avLst/>
          </a:prstGeom>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Clr>
                <a:srgbClr val="202124"/>
              </a:buClr>
              <a:buSzPts val="1700"/>
              <a:buFont typeface="Merriweather"/>
              <a:buChar char="●"/>
            </a:pPr>
            <a:r>
              <a:rPr lang="fi" sz="1700">
                <a:solidFill>
                  <a:srgbClr val="202124"/>
                </a:solidFill>
                <a:latin typeface="Merriweather"/>
                <a:ea typeface="Merriweather"/>
                <a:cs typeface="Merriweather"/>
                <a:sym typeface="Merriweather"/>
              </a:rPr>
              <a:t>Aktiivinen, positiivinen yhteys + tieto siitä, kuka tekee mitä ja keneen  olla yhteydessä </a:t>
            </a:r>
            <a:endParaRPr sz="1700" dirty="0">
              <a:solidFill>
                <a:srgbClr val="202124"/>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202124"/>
              </a:buClr>
              <a:buSzPts val="1700"/>
              <a:buFont typeface="Merriweather"/>
              <a:buChar char="●"/>
            </a:pPr>
            <a:r>
              <a:rPr lang="fi" sz="1700">
                <a:solidFill>
                  <a:srgbClr val="202124"/>
                </a:solidFill>
                <a:latin typeface="Merriweather"/>
                <a:ea typeface="Merriweather"/>
                <a:cs typeface="Merriweather"/>
                <a:sym typeface="Merriweather"/>
              </a:rPr>
              <a:t>Viranhaltijoiden ja luottamus- henkilöiden vierailut kokouksissa </a:t>
            </a:r>
            <a:endParaRPr sz="1700" dirty="0">
              <a:solidFill>
                <a:srgbClr val="202124"/>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202124"/>
              </a:buClr>
              <a:buSzPts val="1700"/>
              <a:buFont typeface="Merriweather"/>
              <a:buChar char="●"/>
            </a:pPr>
            <a:r>
              <a:rPr lang="fi" sz="1700">
                <a:solidFill>
                  <a:srgbClr val="202124"/>
                </a:solidFill>
                <a:latin typeface="Merriweather"/>
                <a:ea typeface="Merriweather"/>
                <a:cs typeface="Merriweather"/>
                <a:sym typeface="Merriweather"/>
              </a:rPr>
              <a:t>Neuvoston kuuleminen aikaisesta vaiheesta ja koko prosessin ajan</a:t>
            </a:r>
            <a:endParaRPr sz="1700" dirty="0">
              <a:solidFill>
                <a:srgbClr val="202124"/>
              </a:solidFill>
              <a:latin typeface="Merriweather"/>
              <a:ea typeface="Merriweather"/>
              <a:cs typeface="Merriweather"/>
              <a:sym typeface="Merriweather"/>
            </a:endParaRPr>
          </a:p>
          <a:p>
            <a:pPr marL="914400" lvl="1" indent="-336550" algn="l" rtl="0">
              <a:lnSpc>
                <a:spcPct val="100000"/>
              </a:lnSpc>
              <a:spcBef>
                <a:spcPts val="0"/>
              </a:spcBef>
              <a:spcAft>
                <a:spcPts val="0"/>
              </a:spcAft>
              <a:buClr>
                <a:srgbClr val="202124"/>
              </a:buClr>
              <a:buSzPts val="1700"/>
              <a:buFont typeface="Merriweather"/>
              <a:buChar char="⇒"/>
            </a:pPr>
            <a:r>
              <a:rPr lang="fi" sz="1700">
                <a:solidFill>
                  <a:srgbClr val="202124"/>
                </a:solidFill>
                <a:latin typeface="Merriweather"/>
                <a:ea typeface="Merriweather"/>
                <a:cs typeface="Merriweather"/>
                <a:sym typeface="Merriweather"/>
              </a:rPr>
              <a:t>Viranomaisilla tieto, että se säästää aikaa ja rahaa</a:t>
            </a:r>
            <a:endParaRPr sz="1700" dirty="0">
              <a:solidFill>
                <a:srgbClr val="202124"/>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202124"/>
              </a:buClr>
              <a:buSzPts val="1700"/>
              <a:buFont typeface="Merriweather"/>
              <a:buChar char="●"/>
            </a:pPr>
            <a:r>
              <a:rPr lang="fi" sz="1700">
                <a:solidFill>
                  <a:srgbClr val="202124"/>
                </a:solidFill>
                <a:latin typeface="Merriweather"/>
                <a:ea typeface="Merriweather"/>
                <a:cs typeface="Merriweather"/>
                <a:sym typeface="Merriweather"/>
              </a:rPr>
              <a:t>Läsnäolo- ja puheoikeus valtuustossa, sekä vammaisasiamiehen ja/tai aktiivisen neuvostosihteerin merkittävä rooli</a:t>
            </a:r>
            <a:endParaRPr sz="1700" dirty="0">
              <a:solidFill>
                <a:srgbClr val="202124"/>
              </a:solidFill>
              <a:latin typeface="Merriweather"/>
              <a:ea typeface="Merriweather"/>
              <a:cs typeface="Merriweather"/>
              <a:sym typeface="Merriweather"/>
            </a:endParaRPr>
          </a:p>
        </p:txBody>
      </p:sp>
      <p:sp>
        <p:nvSpPr>
          <p:cNvPr id="230" name="Google Shape;230;p28"/>
          <p:cNvSpPr txBox="1">
            <a:spLocks noGrp="1"/>
          </p:cNvSpPr>
          <p:nvPr>
            <p:ph type="body" idx="1"/>
          </p:nvPr>
        </p:nvSpPr>
        <p:spPr>
          <a:xfrm>
            <a:off x="4547400" y="1299450"/>
            <a:ext cx="4596600" cy="3749100"/>
          </a:xfrm>
          <a:prstGeom prst="rect">
            <a:avLst/>
          </a:prstGeom>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Clr>
                <a:srgbClr val="202124"/>
              </a:buClr>
              <a:buSzPts val="1700"/>
              <a:buFont typeface="Merriweather"/>
              <a:buChar char="●"/>
            </a:pPr>
            <a:r>
              <a:rPr lang="fi" sz="1700">
                <a:solidFill>
                  <a:srgbClr val="202124"/>
                </a:solidFill>
                <a:latin typeface="Merriweather"/>
                <a:ea typeface="Merriweather"/>
                <a:cs typeface="Merriweather"/>
                <a:sym typeface="Merriweather"/>
              </a:rPr>
              <a:t>En aktiv och positiv kontakt + vetskap om vem som gör vad och vem man ska kontakta</a:t>
            </a:r>
            <a:endParaRPr sz="1700" dirty="0">
              <a:solidFill>
                <a:srgbClr val="202124"/>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202124"/>
              </a:buClr>
              <a:buSzPts val="1700"/>
              <a:buFont typeface="Merriweather"/>
              <a:buChar char="●"/>
            </a:pPr>
            <a:r>
              <a:rPr lang="fi" sz="1700">
                <a:solidFill>
                  <a:srgbClr val="202124"/>
                </a:solidFill>
                <a:latin typeface="Merriweather"/>
                <a:ea typeface="Merriweather"/>
                <a:cs typeface="Merriweather"/>
                <a:sym typeface="Merriweather"/>
              </a:rPr>
              <a:t>Besök av tjänstemän och förtroendevalda på rådets möten</a:t>
            </a:r>
            <a:endParaRPr sz="1700" dirty="0">
              <a:solidFill>
                <a:srgbClr val="202124"/>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202124"/>
              </a:buClr>
              <a:buSzPts val="1700"/>
              <a:buFont typeface="Merriweather"/>
              <a:buChar char="●"/>
            </a:pPr>
            <a:r>
              <a:rPr lang="fi" sz="1700">
                <a:solidFill>
                  <a:srgbClr val="202124"/>
                </a:solidFill>
                <a:latin typeface="Merriweather"/>
                <a:ea typeface="Merriweather"/>
                <a:cs typeface="Merriweather"/>
                <a:sym typeface="Merriweather"/>
              </a:rPr>
              <a:t>Hörande av rådet från ett tidigt skede och genom hela processen</a:t>
            </a:r>
            <a:endParaRPr sz="1700" dirty="0">
              <a:solidFill>
                <a:srgbClr val="202124"/>
              </a:solidFill>
              <a:latin typeface="Merriweather"/>
              <a:ea typeface="Merriweather"/>
              <a:cs typeface="Merriweather"/>
              <a:sym typeface="Merriweather"/>
            </a:endParaRPr>
          </a:p>
          <a:p>
            <a:pPr marL="914400" lvl="1" indent="-336550" algn="l" rtl="0">
              <a:lnSpc>
                <a:spcPct val="100000"/>
              </a:lnSpc>
              <a:spcBef>
                <a:spcPts val="0"/>
              </a:spcBef>
              <a:spcAft>
                <a:spcPts val="0"/>
              </a:spcAft>
              <a:buClr>
                <a:srgbClr val="202124"/>
              </a:buClr>
              <a:buSzPts val="1700"/>
              <a:buFont typeface="Merriweather"/>
              <a:buChar char="⇒"/>
            </a:pPr>
            <a:r>
              <a:rPr lang="fi" sz="1700">
                <a:solidFill>
                  <a:srgbClr val="202124"/>
                </a:solidFill>
                <a:latin typeface="Merriweather"/>
                <a:ea typeface="Merriweather"/>
                <a:cs typeface="Merriweather"/>
                <a:sym typeface="Merriweather"/>
              </a:rPr>
              <a:t>Tjänstemän har vetskap om att det sparar tid och pengar</a:t>
            </a:r>
            <a:endParaRPr sz="1700" dirty="0">
              <a:solidFill>
                <a:srgbClr val="202124"/>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202124"/>
              </a:buClr>
              <a:buSzPts val="1700"/>
              <a:buFont typeface="Merriweather"/>
              <a:buChar char="●"/>
            </a:pPr>
            <a:r>
              <a:rPr lang="fi" sz="1700">
                <a:solidFill>
                  <a:srgbClr val="202124"/>
                </a:solidFill>
                <a:latin typeface="Merriweather"/>
                <a:ea typeface="Merriweather"/>
                <a:cs typeface="Merriweather"/>
                <a:sym typeface="Merriweather"/>
              </a:rPr>
              <a:t>Närvaro- och yttranderätt i fmge samt en funktionshinderombuds- mans och/el. en aktiv rådssekreterares betydelsefulla roll  </a:t>
            </a:r>
            <a:endParaRPr sz="1700" dirty="0">
              <a:solidFill>
                <a:srgbClr val="202124"/>
              </a:solidFill>
              <a:latin typeface="Merriweather"/>
              <a:ea typeface="Merriweather"/>
              <a:cs typeface="Merriweather"/>
              <a:sym typeface="Merriweathe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txBox="1">
            <a:spLocks noGrp="1"/>
          </p:cNvSpPr>
          <p:nvPr>
            <p:ph type="title"/>
          </p:nvPr>
        </p:nvSpPr>
        <p:spPr>
          <a:xfrm>
            <a:off x="318775" y="500925"/>
            <a:ext cx="42285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fi" sz="1900"/>
              <a:t>ESIMERKKEJÄ IDEOISTA YHTEISTYÖN PARANTAMISEKSI</a:t>
            </a:r>
            <a:endParaRPr sz="1900" dirty="0"/>
          </a:p>
        </p:txBody>
      </p:sp>
      <p:sp>
        <p:nvSpPr>
          <p:cNvPr id="236" name="Google Shape;236;p29"/>
          <p:cNvSpPr txBox="1">
            <a:spLocks noGrp="1"/>
          </p:cNvSpPr>
          <p:nvPr>
            <p:ph type="title"/>
          </p:nvPr>
        </p:nvSpPr>
        <p:spPr>
          <a:xfrm>
            <a:off x="4572000" y="500925"/>
            <a:ext cx="44397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fi" sz="1900"/>
              <a:t>EXEMPEL PÅ IDÉER FÖR ATT FÖRBÄTTRA SAMARBETET</a:t>
            </a:r>
            <a:endParaRPr sz="1900" dirty="0"/>
          </a:p>
        </p:txBody>
      </p:sp>
      <p:sp>
        <p:nvSpPr>
          <p:cNvPr id="237" name="Google Shape;237;p29"/>
          <p:cNvSpPr txBox="1">
            <a:spLocks noGrp="1"/>
          </p:cNvSpPr>
          <p:nvPr>
            <p:ph type="body" idx="1"/>
          </p:nvPr>
        </p:nvSpPr>
        <p:spPr>
          <a:xfrm>
            <a:off x="155875" y="1299450"/>
            <a:ext cx="4391400" cy="3844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fi" sz="1700" dirty="0">
                <a:solidFill>
                  <a:srgbClr val="202124"/>
                </a:solidFill>
                <a:latin typeface="Merriweather"/>
                <a:ea typeface="Merriweather"/>
                <a:cs typeface="Merriweather"/>
                <a:sym typeface="Merriweather"/>
              </a:rPr>
              <a:t>Neuvosto ja sen tarkoitus esille</a:t>
            </a:r>
            <a:endParaRPr sz="1700" dirty="0">
              <a:solidFill>
                <a:srgbClr val="202124"/>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202124"/>
              </a:buClr>
              <a:buSzPts val="1700"/>
              <a:buFont typeface="Merriweather"/>
              <a:buChar char="●"/>
            </a:pPr>
            <a:r>
              <a:rPr lang="fi" sz="1700" dirty="0">
                <a:solidFill>
                  <a:srgbClr val="202124"/>
                </a:solidFill>
                <a:latin typeface="Merriweather"/>
                <a:ea typeface="Merriweather"/>
                <a:cs typeface="Merriweather"/>
                <a:sym typeface="Merriweather"/>
              </a:rPr>
              <a:t>Yhteistyö kaupungin viestintäosaston kanssa</a:t>
            </a:r>
            <a:endParaRPr sz="1700" dirty="0">
              <a:solidFill>
                <a:srgbClr val="202124"/>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202124"/>
              </a:buClr>
              <a:buSzPts val="1700"/>
              <a:buFont typeface="Merriweather"/>
              <a:buChar char="●"/>
            </a:pPr>
            <a:r>
              <a:rPr lang="fi" sz="1700" dirty="0">
                <a:solidFill>
                  <a:srgbClr val="202124"/>
                </a:solidFill>
                <a:latin typeface="Merriweather"/>
                <a:ea typeface="Merriweather"/>
                <a:cs typeface="Merriweather"/>
                <a:sym typeface="Merriweather"/>
              </a:rPr>
              <a:t>Esittely hallinnolle + päättäjille</a:t>
            </a:r>
            <a:endParaRPr sz="1700" dirty="0">
              <a:solidFill>
                <a:srgbClr val="202124"/>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202124"/>
              </a:buClr>
              <a:buSzPts val="1700"/>
              <a:buFont typeface="Merriweather"/>
              <a:buChar char="●"/>
            </a:pPr>
            <a:r>
              <a:rPr lang="fi" sz="1700" dirty="0">
                <a:solidFill>
                  <a:srgbClr val="202124"/>
                </a:solidFill>
                <a:latin typeface="Merriweather"/>
                <a:ea typeface="Merriweather"/>
                <a:cs typeface="Merriweather"/>
                <a:sym typeface="Merriweather"/>
              </a:rPr>
              <a:t>Julkisuus: luottotoimittaja, FB-sivut, kannanotot esille jne.</a:t>
            </a:r>
            <a:endParaRPr sz="1700" dirty="0">
              <a:solidFill>
                <a:srgbClr val="202124"/>
              </a:solidFill>
              <a:latin typeface="Merriweather"/>
              <a:ea typeface="Merriweather"/>
              <a:cs typeface="Merriweather"/>
              <a:sym typeface="Merriweather"/>
            </a:endParaRPr>
          </a:p>
          <a:p>
            <a:pPr marL="0" lvl="0" indent="0" algn="l" rtl="0">
              <a:lnSpc>
                <a:spcPct val="100000"/>
              </a:lnSpc>
              <a:spcBef>
                <a:spcPts val="1000"/>
              </a:spcBef>
              <a:spcAft>
                <a:spcPts val="0"/>
              </a:spcAft>
              <a:buNone/>
            </a:pPr>
            <a:r>
              <a:rPr lang="fi" sz="1700" dirty="0">
                <a:solidFill>
                  <a:srgbClr val="202124"/>
                </a:solidFill>
                <a:latin typeface="Merriweather"/>
                <a:ea typeface="Merriweather"/>
                <a:cs typeface="Merriweather"/>
                <a:sym typeface="Merriweather"/>
              </a:rPr>
              <a:t>Yhteistyön kehittämiseen aikaa</a:t>
            </a:r>
            <a:endParaRPr sz="1700" dirty="0">
              <a:solidFill>
                <a:srgbClr val="202124"/>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202124"/>
              </a:buClr>
              <a:buSzPts val="1700"/>
              <a:buFont typeface="Merriweather"/>
              <a:buChar char="●"/>
            </a:pPr>
            <a:r>
              <a:rPr lang="fi" sz="1700" dirty="0">
                <a:solidFill>
                  <a:srgbClr val="202124"/>
                </a:solidFill>
                <a:latin typeface="Merriweather"/>
                <a:ea typeface="Merriweather"/>
                <a:cs typeface="Merriweather"/>
                <a:sym typeface="Merriweather"/>
              </a:rPr>
              <a:t>Neuvoston sisäiset laajemman keskustelun kokoukset ja strategiset työryhmät</a:t>
            </a:r>
            <a:endParaRPr sz="1700" dirty="0">
              <a:solidFill>
                <a:srgbClr val="202124"/>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202124"/>
              </a:buClr>
              <a:buSzPts val="1700"/>
              <a:buFont typeface="Merriweather"/>
              <a:buChar char="●"/>
            </a:pPr>
            <a:r>
              <a:rPr lang="fi" sz="1700" dirty="0">
                <a:solidFill>
                  <a:srgbClr val="202124"/>
                </a:solidFill>
                <a:latin typeface="Merriweather"/>
                <a:ea typeface="Merriweather"/>
                <a:cs typeface="Merriweather"/>
                <a:sym typeface="Merriweather"/>
              </a:rPr>
              <a:t>Työpajat yhdessä viranhaltijoiden ja luottamushenkilöiden kanssa</a:t>
            </a:r>
            <a:endParaRPr sz="1700" dirty="0">
              <a:solidFill>
                <a:srgbClr val="202124"/>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202124"/>
              </a:buClr>
              <a:buSzPts val="1700"/>
              <a:buFont typeface="Merriweather"/>
              <a:buChar char="●"/>
            </a:pPr>
            <a:r>
              <a:rPr lang="fi" sz="1700" dirty="0">
                <a:solidFill>
                  <a:srgbClr val="202124"/>
                </a:solidFill>
                <a:latin typeface="Merriweather"/>
                <a:ea typeface="Merriweather"/>
                <a:cs typeface="Merriweather"/>
                <a:sym typeface="Merriweather"/>
              </a:rPr>
              <a:t>Enemmän keskustelua, vähemmän kalvosulkeisia</a:t>
            </a:r>
            <a:endParaRPr sz="1700" dirty="0">
              <a:solidFill>
                <a:srgbClr val="202124"/>
              </a:solidFill>
              <a:latin typeface="Merriweather"/>
              <a:ea typeface="Merriweather"/>
              <a:cs typeface="Merriweather"/>
              <a:sym typeface="Merriweather"/>
            </a:endParaRPr>
          </a:p>
        </p:txBody>
      </p:sp>
      <p:sp>
        <p:nvSpPr>
          <p:cNvPr id="238" name="Google Shape;238;p29"/>
          <p:cNvSpPr txBox="1">
            <a:spLocks noGrp="1"/>
          </p:cNvSpPr>
          <p:nvPr>
            <p:ph type="body" idx="1"/>
          </p:nvPr>
        </p:nvSpPr>
        <p:spPr>
          <a:xfrm>
            <a:off x="4547400" y="1299450"/>
            <a:ext cx="4596600" cy="3844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fi" sz="1700">
                <a:solidFill>
                  <a:srgbClr val="202124"/>
                </a:solidFill>
                <a:latin typeface="Merriweather"/>
                <a:ea typeface="Merriweather"/>
                <a:cs typeface="Merriweather"/>
                <a:sym typeface="Merriweather"/>
              </a:rPr>
              <a:t>Rådet och dess syfte mer fram</a:t>
            </a:r>
            <a:endParaRPr sz="1700" dirty="0">
              <a:solidFill>
                <a:srgbClr val="202124"/>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202124"/>
              </a:buClr>
              <a:buSzPts val="1700"/>
              <a:buFont typeface="Merriweather"/>
              <a:buChar char="●"/>
            </a:pPr>
            <a:r>
              <a:rPr lang="fi" sz="1700">
                <a:solidFill>
                  <a:srgbClr val="202124"/>
                </a:solidFill>
                <a:latin typeface="Merriweather"/>
                <a:ea typeface="Merriweather"/>
                <a:cs typeface="Merriweather"/>
                <a:sym typeface="Merriweather"/>
              </a:rPr>
              <a:t>Samarbete med stadens kommunikationsavdelning</a:t>
            </a:r>
            <a:endParaRPr sz="1700" dirty="0">
              <a:solidFill>
                <a:srgbClr val="202124"/>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202124"/>
              </a:buClr>
              <a:buSzPts val="1700"/>
              <a:buFont typeface="Merriweather"/>
              <a:buChar char="●"/>
            </a:pPr>
            <a:r>
              <a:rPr lang="fi" sz="1700">
                <a:solidFill>
                  <a:srgbClr val="202124"/>
                </a:solidFill>
                <a:latin typeface="Merriweather"/>
                <a:ea typeface="Merriweather"/>
                <a:cs typeface="Merriweather"/>
                <a:sym typeface="Merriweather"/>
              </a:rPr>
              <a:t>Presentation för administrationen och beslutsfattarna</a:t>
            </a:r>
            <a:endParaRPr sz="1700" dirty="0">
              <a:solidFill>
                <a:srgbClr val="202124"/>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202124"/>
              </a:buClr>
              <a:buSzPts val="1700"/>
              <a:buFont typeface="Merriweather"/>
              <a:buChar char="●"/>
            </a:pPr>
            <a:r>
              <a:rPr lang="fi" sz="1700">
                <a:solidFill>
                  <a:srgbClr val="202124"/>
                </a:solidFill>
                <a:latin typeface="Merriweather"/>
                <a:ea typeface="Merriweather"/>
                <a:cs typeface="Merriweather"/>
                <a:sym typeface="Merriweather"/>
              </a:rPr>
              <a:t>Offentlighet: en pålitlig reporter, FB-sidor, ställningtaganden osv. </a:t>
            </a:r>
            <a:endParaRPr sz="1700" dirty="0">
              <a:solidFill>
                <a:srgbClr val="202124"/>
              </a:solidFill>
              <a:latin typeface="Merriweather"/>
              <a:ea typeface="Merriweather"/>
              <a:cs typeface="Merriweather"/>
              <a:sym typeface="Merriweather"/>
            </a:endParaRPr>
          </a:p>
          <a:p>
            <a:pPr marL="0" lvl="0" indent="0" algn="l" rtl="0">
              <a:lnSpc>
                <a:spcPct val="100000"/>
              </a:lnSpc>
              <a:spcBef>
                <a:spcPts val="1200"/>
              </a:spcBef>
              <a:spcAft>
                <a:spcPts val="0"/>
              </a:spcAft>
              <a:buNone/>
            </a:pPr>
            <a:r>
              <a:rPr lang="fi" sz="1700">
                <a:solidFill>
                  <a:srgbClr val="202124"/>
                </a:solidFill>
                <a:latin typeface="Merriweather"/>
                <a:ea typeface="Merriweather"/>
                <a:cs typeface="Merriweather"/>
                <a:sym typeface="Merriweather"/>
              </a:rPr>
              <a:t>Tid för att utveckla samarbetet</a:t>
            </a:r>
            <a:endParaRPr sz="1700" dirty="0">
              <a:solidFill>
                <a:srgbClr val="202124"/>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202124"/>
              </a:buClr>
              <a:buSzPts val="1700"/>
              <a:buFont typeface="Merriweather"/>
              <a:buChar char="●"/>
            </a:pPr>
            <a:r>
              <a:rPr lang="fi" sz="1700">
                <a:solidFill>
                  <a:srgbClr val="202124"/>
                </a:solidFill>
                <a:latin typeface="Merriweather"/>
                <a:ea typeface="Merriweather"/>
                <a:cs typeface="Merriweather"/>
                <a:sym typeface="Merriweather"/>
              </a:rPr>
              <a:t>Nämndens breda interna diskussioner på möten och strategiska arbetsgrupper</a:t>
            </a:r>
            <a:endParaRPr sz="1700" dirty="0">
              <a:solidFill>
                <a:srgbClr val="202124"/>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202124"/>
              </a:buClr>
              <a:buSzPts val="1700"/>
              <a:buFont typeface="Merriweather"/>
              <a:buChar char="●"/>
            </a:pPr>
            <a:r>
              <a:rPr lang="fi" sz="1700">
                <a:solidFill>
                  <a:srgbClr val="202124"/>
                </a:solidFill>
                <a:latin typeface="Merriweather"/>
                <a:ea typeface="Merriweather"/>
                <a:cs typeface="Merriweather"/>
                <a:sym typeface="Merriweather"/>
              </a:rPr>
              <a:t>Workshopar med tjänstemän och förtroendevalda</a:t>
            </a:r>
            <a:endParaRPr sz="1700" dirty="0">
              <a:solidFill>
                <a:srgbClr val="202124"/>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202124"/>
              </a:buClr>
              <a:buSzPts val="1700"/>
              <a:buFont typeface="Merriweather"/>
              <a:buChar char="●"/>
            </a:pPr>
            <a:r>
              <a:rPr lang="fi" sz="1700">
                <a:solidFill>
                  <a:srgbClr val="202124"/>
                </a:solidFill>
                <a:latin typeface="Merriweather"/>
                <a:ea typeface="Merriweather"/>
                <a:cs typeface="Merriweather"/>
                <a:sym typeface="Merriweather"/>
              </a:rPr>
              <a:t>Mer diskussion, mindre föreläsning</a:t>
            </a:r>
            <a:endParaRPr sz="1700" dirty="0">
              <a:solidFill>
                <a:srgbClr val="202124"/>
              </a:solidFill>
              <a:latin typeface="Merriweather"/>
              <a:ea typeface="Merriweather"/>
              <a:cs typeface="Merriweather"/>
              <a:sym typeface="Merriweathe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0"/>
          <p:cNvSpPr txBox="1">
            <a:spLocks noGrp="1"/>
          </p:cNvSpPr>
          <p:nvPr>
            <p:ph type="body" idx="1"/>
          </p:nvPr>
        </p:nvSpPr>
        <p:spPr>
          <a:xfrm>
            <a:off x="155875" y="1299450"/>
            <a:ext cx="4391400" cy="3749100"/>
          </a:xfrm>
          <a:prstGeom prst="rect">
            <a:avLst/>
          </a:prstGeom>
        </p:spPr>
        <p:txBody>
          <a:bodyPr spcFirstLastPara="1" wrap="square" lIns="91425" tIns="91425" rIns="91425" bIns="91425" anchor="t" anchorCtr="0">
            <a:noAutofit/>
          </a:bodyPr>
          <a:lstStyle/>
          <a:p>
            <a:pPr marL="0" lvl="0" indent="0">
              <a:lnSpc>
                <a:spcPct val="100000"/>
              </a:lnSpc>
              <a:buNone/>
            </a:pPr>
            <a:r>
              <a:rPr lang="fi-FI" sz="1700" dirty="0">
                <a:solidFill>
                  <a:srgbClr val="202124"/>
                </a:solidFill>
                <a:latin typeface="Merriweather"/>
                <a:ea typeface="Merriweather"/>
                <a:cs typeface="Merriweather"/>
                <a:sym typeface="Merriweather"/>
              </a:rPr>
              <a:t>Yhteyshenkilö ("</a:t>
            </a:r>
            <a:r>
              <a:rPr lang="en-US" sz="1700" dirty="0">
                <a:solidFill>
                  <a:srgbClr val="202124"/>
                </a:solidFill>
                <a:latin typeface="Merriweather"/>
                <a:ea typeface="Merriweather"/>
                <a:cs typeface="Merriweather"/>
                <a:sym typeface="Merriweather"/>
              </a:rPr>
              <a:t>focal point</a:t>
            </a:r>
            <a:r>
              <a:rPr lang="fi-FI" sz="1700" dirty="0">
                <a:solidFill>
                  <a:srgbClr val="202124"/>
                </a:solidFill>
                <a:latin typeface="Merriweather"/>
                <a:ea typeface="Merriweather"/>
                <a:cs typeface="Merriweather"/>
                <a:sym typeface="Merriweather"/>
              </a:rPr>
              <a:t>") eri hallinnonaloilta </a:t>
            </a:r>
          </a:p>
          <a:p>
            <a:pPr lvl="0" indent="-336550">
              <a:lnSpc>
                <a:spcPct val="100000"/>
              </a:lnSpc>
              <a:spcAft>
                <a:spcPts val="1200"/>
              </a:spcAft>
              <a:buClr>
                <a:srgbClr val="202124"/>
              </a:buClr>
              <a:buSzPts val="1700"/>
              <a:buFont typeface="Merriweather"/>
              <a:buChar char="⇒"/>
            </a:pPr>
            <a:r>
              <a:rPr lang="fi-FI" sz="1700" dirty="0">
                <a:solidFill>
                  <a:srgbClr val="202124"/>
                </a:solidFill>
                <a:latin typeface="Merriweather"/>
                <a:ea typeface="Merriweather"/>
                <a:cs typeface="Merriweather"/>
                <a:sym typeface="Merriweather"/>
              </a:rPr>
              <a:t>Helpottaa yhteystyötä oikeiden henkilöiden/tahojen kanssa</a:t>
            </a:r>
            <a:endParaRPr lang="fi" sz="1700" dirty="0">
              <a:solidFill>
                <a:srgbClr val="202124"/>
              </a:solidFill>
              <a:latin typeface="Merriweather"/>
              <a:ea typeface="Merriweather"/>
              <a:cs typeface="Merriweather"/>
              <a:sym typeface="Merriweather"/>
            </a:endParaRPr>
          </a:p>
          <a:p>
            <a:pPr marL="0" lvl="0" indent="0" algn="l" rtl="0">
              <a:lnSpc>
                <a:spcPct val="100000"/>
              </a:lnSpc>
              <a:spcBef>
                <a:spcPts val="0"/>
              </a:spcBef>
              <a:spcAft>
                <a:spcPts val="0"/>
              </a:spcAft>
              <a:buNone/>
            </a:pPr>
            <a:r>
              <a:rPr lang="fi" sz="1700" dirty="0">
                <a:solidFill>
                  <a:srgbClr val="202124"/>
                </a:solidFill>
                <a:latin typeface="Merriweather"/>
                <a:ea typeface="Merriweather"/>
                <a:cs typeface="Merriweather"/>
                <a:sym typeface="Merriweather"/>
              </a:rPr>
              <a:t>Kunnan johtosääntöön velvoite kuulla vammaisneuvostoa</a:t>
            </a:r>
            <a:endParaRPr sz="1700" dirty="0">
              <a:solidFill>
                <a:srgbClr val="202124"/>
              </a:solidFill>
              <a:latin typeface="Merriweather"/>
              <a:ea typeface="Merriweather"/>
              <a:cs typeface="Merriweather"/>
              <a:sym typeface="Merriweather"/>
            </a:endParaRPr>
          </a:p>
          <a:p>
            <a:pPr marL="457200" lvl="0" indent="-336550" algn="l" rtl="0">
              <a:lnSpc>
                <a:spcPct val="100000"/>
              </a:lnSpc>
              <a:spcBef>
                <a:spcPts val="0"/>
              </a:spcBef>
              <a:spcAft>
                <a:spcPts val="0"/>
              </a:spcAft>
              <a:buClr>
                <a:srgbClr val="202124"/>
              </a:buClr>
              <a:buSzPts val="1700"/>
              <a:buFont typeface="Merriweather"/>
              <a:buChar char="●"/>
            </a:pPr>
            <a:r>
              <a:rPr lang="fi" sz="1700" dirty="0">
                <a:solidFill>
                  <a:srgbClr val="202124"/>
                </a:solidFill>
                <a:latin typeface="Merriweather"/>
                <a:ea typeface="Merriweather"/>
                <a:cs typeface="Merriweather"/>
                <a:sym typeface="Merriweather"/>
              </a:rPr>
              <a:t>Tietoisuus johtosäännön muuttamisprosessista</a:t>
            </a:r>
          </a:p>
          <a:p>
            <a:pPr marL="0" lvl="0" indent="0">
              <a:lnSpc>
                <a:spcPct val="100000"/>
              </a:lnSpc>
              <a:spcBef>
                <a:spcPts val="1000"/>
              </a:spcBef>
              <a:buNone/>
            </a:pPr>
            <a:r>
              <a:rPr lang="fi-FI" sz="1700" dirty="0">
                <a:solidFill>
                  <a:srgbClr val="202124"/>
                </a:solidFill>
                <a:latin typeface="Merriweather"/>
                <a:ea typeface="Merriweather"/>
                <a:cs typeface="Merriweather"/>
                <a:sym typeface="Merriweather"/>
              </a:rPr>
              <a:t>Ennakkoluulot ja pelot pois </a:t>
            </a:r>
          </a:p>
          <a:p>
            <a:pPr lvl="0" indent="-336550">
              <a:lnSpc>
                <a:spcPct val="100000"/>
              </a:lnSpc>
              <a:buClr>
                <a:srgbClr val="202124"/>
              </a:buClr>
              <a:buSzPts val="1700"/>
              <a:buFont typeface="Merriweather"/>
              <a:buChar char="●"/>
            </a:pPr>
            <a:r>
              <a:rPr lang="fi-FI" sz="1700" dirty="0">
                <a:solidFill>
                  <a:srgbClr val="202124"/>
                </a:solidFill>
                <a:latin typeface="Merriweather"/>
                <a:ea typeface="Merriweather"/>
                <a:cs typeface="Merriweather"/>
                <a:sym typeface="Merriweather"/>
              </a:rPr>
              <a:t>Lisäkulujen pelko ei saisi olla neuvoston kuulemisen esteenä</a:t>
            </a:r>
          </a:p>
          <a:p>
            <a:pPr marL="0" lvl="0" indent="0" algn="l" rtl="0">
              <a:lnSpc>
                <a:spcPct val="100000"/>
              </a:lnSpc>
              <a:spcBef>
                <a:spcPts val="1000"/>
              </a:spcBef>
              <a:spcAft>
                <a:spcPts val="0"/>
              </a:spcAft>
              <a:buNone/>
            </a:pPr>
            <a:r>
              <a:rPr lang="fi-FI" sz="1700" dirty="0">
                <a:solidFill>
                  <a:srgbClr val="202124"/>
                </a:solidFill>
                <a:latin typeface="Merriweather"/>
                <a:ea typeface="Merriweather"/>
                <a:cs typeface="Merriweather"/>
                <a:sym typeface="Merriweather"/>
              </a:rPr>
              <a:t>Digisaavutettavuuden kehittäminen</a:t>
            </a:r>
          </a:p>
        </p:txBody>
      </p:sp>
      <p:sp>
        <p:nvSpPr>
          <p:cNvPr id="244" name="Google Shape;244;p30"/>
          <p:cNvSpPr txBox="1">
            <a:spLocks noGrp="1"/>
          </p:cNvSpPr>
          <p:nvPr>
            <p:ph type="body" idx="1"/>
          </p:nvPr>
        </p:nvSpPr>
        <p:spPr>
          <a:xfrm>
            <a:off x="4547400" y="1299450"/>
            <a:ext cx="4596600" cy="3749100"/>
          </a:xfrm>
          <a:prstGeom prst="rect">
            <a:avLst/>
          </a:prstGeom>
        </p:spPr>
        <p:txBody>
          <a:bodyPr spcFirstLastPara="1" wrap="square" lIns="91425" tIns="91425" rIns="91425" bIns="91425" anchor="t" anchorCtr="0">
            <a:noAutofit/>
          </a:bodyPr>
          <a:lstStyle/>
          <a:p>
            <a:pPr marL="0" indent="0">
              <a:lnSpc>
                <a:spcPct val="100000"/>
              </a:lnSpc>
              <a:buNone/>
            </a:pPr>
            <a:r>
              <a:rPr lang="sv-SE" sz="1700" dirty="0">
                <a:solidFill>
                  <a:srgbClr val="202124"/>
                </a:solidFill>
                <a:latin typeface="Merriweather"/>
                <a:ea typeface="Merriweather"/>
                <a:cs typeface="Merriweather"/>
                <a:sym typeface="Merriweather"/>
              </a:rPr>
              <a:t>En kontaktperson (”</a:t>
            </a:r>
            <a:r>
              <a:rPr lang="en-US" sz="1700" dirty="0">
                <a:solidFill>
                  <a:srgbClr val="202124"/>
                </a:solidFill>
                <a:latin typeface="Merriweather"/>
                <a:ea typeface="Merriweather"/>
                <a:cs typeface="Merriweather"/>
                <a:sym typeface="Merriweather"/>
              </a:rPr>
              <a:t>focal point</a:t>
            </a:r>
            <a:r>
              <a:rPr lang="sv-SE" sz="1700" dirty="0">
                <a:solidFill>
                  <a:srgbClr val="202124"/>
                </a:solidFill>
                <a:latin typeface="Merriweather"/>
                <a:ea typeface="Merriweather"/>
                <a:cs typeface="Merriweather"/>
                <a:sym typeface="Merriweather"/>
              </a:rPr>
              <a:t>”) inom olika förvaltningsområden </a:t>
            </a:r>
          </a:p>
          <a:p>
            <a:pPr indent="-336550">
              <a:lnSpc>
                <a:spcPct val="100000"/>
              </a:lnSpc>
              <a:spcAft>
                <a:spcPts val="1200"/>
              </a:spcAft>
              <a:buClr>
                <a:srgbClr val="202124"/>
              </a:buClr>
              <a:buSzPts val="1700"/>
              <a:buFont typeface="Merriweather"/>
              <a:buChar char="⇒"/>
            </a:pPr>
            <a:r>
              <a:rPr lang="sv-SE" sz="1700" dirty="0">
                <a:solidFill>
                  <a:srgbClr val="202124"/>
                </a:solidFill>
                <a:latin typeface="Merriweather"/>
                <a:ea typeface="Merriweather"/>
                <a:cs typeface="Merriweather"/>
                <a:sym typeface="Merriweather"/>
              </a:rPr>
              <a:t>Underlättar samarbetet med rätta personer/rätt aktörer</a:t>
            </a:r>
          </a:p>
          <a:p>
            <a:pPr marL="0" lvl="0" indent="0" algn="l" rtl="0">
              <a:lnSpc>
                <a:spcPct val="100000"/>
              </a:lnSpc>
              <a:spcBef>
                <a:spcPts val="0"/>
              </a:spcBef>
              <a:spcAft>
                <a:spcPts val="0"/>
              </a:spcAft>
              <a:buNone/>
            </a:pPr>
            <a:r>
              <a:rPr lang="sv-SE" sz="1700" dirty="0">
                <a:solidFill>
                  <a:srgbClr val="202124"/>
                </a:solidFill>
                <a:latin typeface="Merriweather"/>
                <a:ea typeface="Merriweather"/>
                <a:cs typeface="Merriweather"/>
                <a:sym typeface="Merriweather"/>
              </a:rPr>
              <a:t>Förpliktelse om att rådet bör höras i kommunens förvaltningsstadga</a:t>
            </a:r>
          </a:p>
          <a:p>
            <a:pPr marL="457200" lvl="0" indent="-336550" algn="l" rtl="0">
              <a:lnSpc>
                <a:spcPct val="100000"/>
              </a:lnSpc>
              <a:spcBef>
                <a:spcPts val="0"/>
              </a:spcBef>
              <a:spcAft>
                <a:spcPts val="1200"/>
              </a:spcAft>
              <a:buClr>
                <a:srgbClr val="202124"/>
              </a:buClr>
              <a:buSzPts val="1700"/>
              <a:buFont typeface="Merriweather"/>
              <a:buChar char="●"/>
            </a:pPr>
            <a:r>
              <a:rPr lang="sv-SE" sz="1700" dirty="0">
                <a:solidFill>
                  <a:srgbClr val="202124"/>
                </a:solidFill>
                <a:latin typeface="Merriweather"/>
                <a:ea typeface="Merriweather"/>
                <a:cs typeface="Merriweather"/>
                <a:sym typeface="Merriweather"/>
              </a:rPr>
              <a:t>Vetskap om förvaltningsstadgans ändringsbehov</a:t>
            </a:r>
          </a:p>
          <a:p>
            <a:pPr marL="0" lvl="0" indent="0" algn="l" rtl="0">
              <a:lnSpc>
                <a:spcPct val="100000"/>
              </a:lnSpc>
              <a:buNone/>
            </a:pPr>
            <a:r>
              <a:rPr lang="sv-SE" sz="1700" dirty="0">
                <a:solidFill>
                  <a:srgbClr val="202124"/>
                </a:solidFill>
                <a:latin typeface="Merriweather"/>
                <a:ea typeface="Merriweather"/>
                <a:cs typeface="Merriweather"/>
                <a:sym typeface="Merriweather"/>
              </a:rPr>
              <a:t>Slopa fördomar och rädslor</a:t>
            </a:r>
          </a:p>
          <a:p>
            <a:pPr indent="-336550">
              <a:lnSpc>
                <a:spcPct val="100000"/>
              </a:lnSpc>
              <a:spcAft>
                <a:spcPts val="1200"/>
              </a:spcAft>
              <a:buClr>
                <a:srgbClr val="202124"/>
              </a:buClr>
              <a:buSzPts val="1700"/>
              <a:buFont typeface="Merriweather"/>
              <a:buChar char="●"/>
            </a:pPr>
            <a:r>
              <a:rPr lang="sv-SE" sz="1700" dirty="0">
                <a:solidFill>
                  <a:srgbClr val="202124"/>
                </a:solidFill>
                <a:latin typeface="Merriweather"/>
                <a:sym typeface="Merriweather"/>
              </a:rPr>
              <a:t>Rädslan för merkostnader borde inte vara ett hinder för att rådet ska höras</a:t>
            </a:r>
          </a:p>
          <a:p>
            <a:pPr marL="0" lvl="0" indent="0" algn="l" rtl="0">
              <a:lnSpc>
                <a:spcPct val="100000"/>
              </a:lnSpc>
              <a:spcAft>
                <a:spcPts val="1200"/>
              </a:spcAft>
              <a:buNone/>
            </a:pPr>
            <a:r>
              <a:rPr lang="sv-SE" sz="1700" dirty="0">
                <a:solidFill>
                  <a:srgbClr val="202124"/>
                </a:solidFill>
                <a:latin typeface="Merriweather"/>
                <a:ea typeface="Merriweather"/>
                <a:cs typeface="Merriweather"/>
                <a:sym typeface="Merriweather"/>
              </a:rPr>
              <a:t>Utvecklande av digital tillgänglighet</a:t>
            </a:r>
          </a:p>
        </p:txBody>
      </p:sp>
      <p:sp>
        <p:nvSpPr>
          <p:cNvPr id="245" name="Google Shape;245;p30"/>
          <p:cNvSpPr txBox="1">
            <a:spLocks noGrp="1"/>
          </p:cNvSpPr>
          <p:nvPr>
            <p:ph type="title"/>
          </p:nvPr>
        </p:nvSpPr>
        <p:spPr>
          <a:xfrm>
            <a:off x="318775" y="500925"/>
            <a:ext cx="42285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fi" sz="1900"/>
              <a:t>ESIMERKKEJÄ IDEOISTA YHTEISTYÖN PARANTAMISEKSI</a:t>
            </a:r>
            <a:endParaRPr sz="1900"/>
          </a:p>
        </p:txBody>
      </p:sp>
      <p:sp>
        <p:nvSpPr>
          <p:cNvPr id="246" name="Google Shape;246;p30"/>
          <p:cNvSpPr txBox="1">
            <a:spLocks noGrp="1"/>
          </p:cNvSpPr>
          <p:nvPr>
            <p:ph type="title"/>
          </p:nvPr>
        </p:nvSpPr>
        <p:spPr>
          <a:xfrm>
            <a:off x="4572000" y="500925"/>
            <a:ext cx="44397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fi" sz="1900"/>
              <a:t>EXEMPEL PÅ IDÉER FÖR ATT FÖRBÄTTRA SAMARBETET</a:t>
            </a:r>
            <a:endParaRPr sz="1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1"/>
          <p:cNvSpPr txBox="1">
            <a:spLocks noGrp="1"/>
          </p:cNvSpPr>
          <p:nvPr>
            <p:ph type="title"/>
          </p:nvPr>
        </p:nvSpPr>
        <p:spPr>
          <a:xfrm>
            <a:off x="311725" y="533050"/>
            <a:ext cx="39147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891"/>
              <a:buNone/>
            </a:pPr>
            <a:r>
              <a:rPr lang="fi"/>
              <a:t>JOHTOPÄÄTÖKSET</a:t>
            </a:r>
            <a:endParaRPr/>
          </a:p>
        </p:txBody>
      </p:sp>
      <p:sp>
        <p:nvSpPr>
          <p:cNvPr id="252" name="Google Shape;252;p31"/>
          <p:cNvSpPr txBox="1">
            <a:spLocks noGrp="1"/>
          </p:cNvSpPr>
          <p:nvPr>
            <p:ph type="title"/>
          </p:nvPr>
        </p:nvSpPr>
        <p:spPr>
          <a:xfrm>
            <a:off x="4572000" y="500925"/>
            <a:ext cx="44397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fi"/>
              <a:t>SLUTSATSER</a:t>
            </a:r>
            <a:endParaRPr/>
          </a:p>
        </p:txBody>
      </p:sp>
      <p:sp>
        <p:nvSpPr>
          <p:cNvPr id="253" name="Google Shape;253;p31"/>
          <p:cNvSpPr txBox="1">
            <a:spLocks noGrp="1"/>
          </p:cNvSpPr>
          <p:nvPr>
            <p:ph type="body" idx="1"/>
          </p:nvPr>
        </p:nvSpPr>
        <p:spPr>
          <a:xfrm>
            <a:off x="155875" y="1299450"/>
            <a:ext cx="4486200" cy="3749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202124"/>
              </a:buClr>
              <a:buSzPts val="2000"/>
              <a:buFont typeface="Merriweather"/>
              <a:buChar char="●"/>
            </a:pPr>
            <a:r>
              <a:rPr lang="fi" sz="1800" dirty="0">
                <a:solidFill>
                  <a:srgbClr val="202124"/>
                </a:solidFill>
                <a:latin typeface="Merriweather"/>
                <a:ea typeface="Merriweather"/>
                <a:cs typeface="Merriweather"/>
                <a:sym typeface="Merriweather"/>
              </a:rPr>
              <a:t>Vammaisneuvostojen  koulutusta tarvitaan</a:t>
            </a:r>
          </a:p>
          <a:p>
            <a:pPr lvl="1" indent="-355600">
              <a:buClr>
                <a:srgbClr val="202124"/>
              </a:buClr>
              <a:buSzPts val="2000"/>
              <a:buFont typeface="Merriweather"/>
              <a:buChar char="●"/>
            </a:pPr>
            <a:r>
              <a:rPr lang="fi-FI" sz="1400" dirty="0">
                <a:solidFill>
                  <a:srgbClr val="202124"/>
                </a:solidFill>
                <a:latin typeface="Merriweather"/>
                <a:ea typeface="Merriweather"/>
                <a:cs typeface="Merriweather"/>
                <a:sym typeface="Merriweather"/>
              </a:rPr>
              <a:t>Vammaisfoorumin jäsenjärjestöt ovat yhdessä kokoamassa koulutuspakettia</a:t>
            </a:r>
            <a:endParaRPr sz="1400" dirty="0">
              <a:solidFill>
                <a:srgbClr val="202124"/>
              </a:solidFill>
              <a:latin typeface="Merriweather"/>
              <a:ea typeface="Merriweather"/>
              <a:cs typeface="Merriweather"/>
              <a:sym typeface="Merriweather"/>
            </a:endParaRPr>
          </a:p>
          <a:p>
            <a:pPr marL="457200" lvl="0" indent="-355600" algn="l" rtl="0">
              <a:spcBef>
                <a:spcPts val="0"/>
              </a:spcBef>
              <a:spcAft>
                <a:spcPts val="0"/>
              </a:spcAft>
              <a:buClr>
                <a:srgbClr val="202124"/>
              </a:buClr>
              <a:buSzPts val="2000"/>
              <a:buFont typeface="Merriweather"/>
              <a:buChar char="●"/>
            </a:pPr>
            <a:r>
              <a:rPr lang="fi" sz="1800" dirty="0">
                <a:solidFill>
                  <a:srgbClr val="202124"/>
                </a:solidFill>
                <a:latin typeface="Merriweather"/>
                <a:ea typeface="Merriweather"/>
                <a:cs typeface="Merriweather"/>
                <a:sym typeface="Merriweather"/>
              </a:rPr>
              <a:t>Tärkeää kehittää neuvoston vuorovaikutussuhteita päättäjiin ja viranhaltijoihin </a:t>
            </a:r>
            <a:endParaRPr sz="1800" dirty="0">
              <a:solidFill>
                <a:srgbClr val="202124"/>
              </a:solidFill>
              <a:latin typeface="Merriweather"/>
              <a:ea typeface="Merriweather"/>
              <a:cs typeface="Merriweather"/>
              <a:sym typeface="Merriweather"/>
            </a:endParaRPr>
          </a:p>
          <a:p>
            <a:pPr marL="457200" lvl="0" indent="-355600" algn="l" rtl="0">
              <a:spcBef>
                <a:spcPts val="0"/>
              </a:spcBef>
              <a:spcAft>
                <a:spcPts val="0"/>
              </a:spcAft>
              <a:buClr>
                <a:srgbClr val="202124"/>
              </a:buClr>
              <a:buSzPts val="2000"/>
              <a:buFont typeface="Merriweather"/>
              <a:buChar char="●"/>
            </a:pPr>
            <a:r>
              <a:rPr lang="fi" sz="1800" dirty="0">
                <a:solidFill>
                  <a:srgbClr val="202124"/>
                </a:solidFill>
                <a:latin typeface="Merriweather"/>
                <a:ea typeface="Merriweather"/>
                <a:cs typeface="Merriweather"/>
                <a:sym typeface="Merriweather"/>
              </a:rPr>
              <a:t>Kuntien keskinäisellä kokemusten vaihdolla voidaan kehittää toimintatapoja ja parantaa vaikuttamismahdollisuuksia </a:t>
            </a:r>
            <a:endParaRPr sz="1800" dirty="0">
              <a:solidFill>
                <a:srgbClr val="202124"/>
              </a:solidFill>
              <a:latin typeface="Merriweather"/>
              <a:ea typeface="Merriweather"/>
              <a:cs typeface="Merriweather"/>
              <a:sym typeface="Merriweather"/>
            </a:endParaRPr>
          </a:p>
        </p:txBody>
      </p:sp>
      <p:sp>
        <p:nvSpPr>
          <p:cNvPr id="254" name="Google Shape;254;p31"/>
          <p:cNvSpPr txBox="1">
            <a:spLocks noGrp="1"/>
          </p:cNvSpPr>
          <p:nvPr>
            <p:ph type="body" idx="1"/>
          </p:nvPr>
        </p:nvSpPr>
        <p:spPr>
          <a:xfrm>
            <a:off x="4547400" y="1299450"/>
            <a:ext cx="4596600" cy="37491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202124"/>
              </a:buClr>
              <a:buSzPts val="2000"/>
              <a:buFont typeface="Merriweather"/>
              <a:buChar char="●"/>
            </a:pPr>
            <a:r>
              <a:rPr lang="fi" sz="1800" dirty="0">
                <a:solidFill>
                  <a:srgbClr val="202124"/>
                </a:solidFill>
                <a:latin typeface="Merriweather"/>
                <a:ea typeface="Merriweather"/>
                <a:cs typeface="Merriweather"/>
                <a:sym typeface="Merriweather"/>
              </a:rPr>
              <a:t>Utbildning för funktionshinderråden behövs</a:t>
            </a:r>
          </a:p>
          <a:p>
            <a:pPr lvl="1" indent="-355600">
              <a:buClr>
                <a:srgbClr val="202124"/>
              </a:buClr>
              <a:buSzPts val="2000"/>
              <a:buFont typeface="Merriweather"/>
              <a:buChar char="●"/>
            </a:pPr>
            <a:r>
              <a:rPr lang="fi" sz="1400" dirty="0">
                <a:solidFill>
                  <a:srgbClr val="202124"/>
                </a:solidFill>
                <a:latin typeface="Merriweather"/>
                <a:ea typeface="Merriweather"/>
                <a:cs typeface="Merriweather"/>
                <a:sym typeface="Merriweather"/>
              </a:rPr>
              <a:t>Handikappforums medlemsföreningar håller på att sammanställa ett utbildningspaket</a:t>
            </a:r>
            <a:endParaRPr sz="1400" dirty="0">
              <a:solidFill>
                <a:srgbClr val="202124"/>
              </a:solidFill>
              <a:latin typeface="Merriweather"/>
              <a:ea typeface="Merriweather"/>
              <a:cs typeface="Merriweather"/>
              <a:sym typeface="Merriweather"/>
            </a:endParaRPr>
          </a:p>
          <a:p>
            <a:pPr marL="457200" lvl="0" indent="-355600" algn="l" rtl="0">
              <a:lnSpc>
                <a:spcPct val="115000"/>
              </a:lnSpc>
              <a:spcBef>
                <a:spcPts val="0"/>
              </a:spcBef>
              <a:spcAft>
                <a:spcPts val="0"/>
              </a:spcAft>
              <a:buClr>
                <a:srgbClr val="202124"/>
              </a:buClr>
              <a:buSzPts val="2000"/>
              <a:buFont typeface="Merriweather"/>
              <a:buChar char="●"/>
            </a:pPr>
            <a:r>
              <a:rPr lang="fi" sz="1800" dirty="0">
                <a:solidFill>
                  <a:srgbClr val="202124"/>
                </a:solidFill>
                <a:latin typeface="Merriweather"/>
                <a:ea typeface="Merriweather"/>
                <a:cs typeface="Merriweather"/>
                <a:sym typeface="Merriweather"/>
              </a:rPr>
              <a:t>Viktigt att utveckla rådets relation och växelverkan med beslutsfattare och tjänstemän</a:t>
            </a:r>
            <a:endParaRPr sz="1800" dirty="0">
              <a:solidFill>
                <a:srgbClr val="202124"/>
              </a:solidFill>
              <a:latin typeface="Merriweather"/>
              <a:ea typeface="Merriweather"/>
              <a:cs typeface="Merriweather"/>
              <a:sym typeface="Merriweather"/>
            </a:endParaRPr>
          </a:p>
          <a:p>
            <a:pPr marL="457200" lvl="0" indent="-355600" algn="l" rtl="0">
              <a:lnSpc>
                <a:spcPct val="115000"/>
              </a:lnSpc>
              <a:spcBef>
                <a:spcPts val="0"/>
              </a:spcBef>
              <a:spcAft>
                <a:spcPts val="0"/>
              </a:spcAft>
              <a:buClr>
                <a:srgbClr val="202124"/>
              </a:buClr>
              <a:buSzPts val="2000"/>
              <a:buFont typeface="Merriweather"/>
              <a:buChar char="●"/>
            </a:pPr>
            <a:r>
              <a:rPr lang="fi" sz="1800" dirty="0">
                <a:solidFill>
                  <a:srgbClr val="202124"/>
                </a:solidFill>
                <a:latin typeface="Merriweather"/>
                <a:ea typeface="Merriweather"/>
                <a:cs typeface="Merriweather"/>
                <a:sym typeface="Merriweather"/>
              </a:rPr>
              <a:t>Genom erfarenhetsutbyte mellan kommunerna kan man utveckla förfaringssätten och förbättra påverkningsmöjligheterna</a:t>
            </a:r>
            <a:endParaRPr sz="1800" dirty="0">
              <a:solidFill>
                <a:srgbClr val="202124"/>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t>SITRA LAB</a:t>
            </a:r>
            <a:endParaRPr dirty="0"/>
          </a:p>
        </p:txBody>
      </p:sp>
      <p:sp>
        <p:nvSpPr>
          <p:cNvPr id="74" name="Google Shape;74;p14"/>
          <p:cNvSpPr txBox="1"/>
          <p:nvPr/>
        </p:nvSpPr>
        <p:spPr>
          <a:xfrm>
            <a:off x="311725" y="1292850"/>
            <a:ext cx="4568400" cy="398362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i" sz="1800" b="1">
                <a:latin typeface="Merriweather"/>
                <a:ea typeface="Merriweather"/>
                <a:cs typeface="Merriweather"/>
                <a:sym typeface="Merriweather"/>
              </a:rPr>
              <a:t>Mikä Sitra Lab?</a:t>
            </a:r>
            <a:endParaRPr sz="1800" b="1" dirty="0">
              <a:latin typeface="Merriweather"/>
              <a:ea typeface="Merriweather"/>
              <a:cs typeface="Merriweather"/>
              <a:sym typeface="Merriweather"/>
            </a:endParaRPr>
          </a:p>
          <a:p>
            <a:pPr marL="0" lvl="0" indent="0" algn="l" rtl="0">
              <a:lnSpc>
                <a:spcPct val="115000"/>
              </a:lnSpc>
              <a:spcBef>
                <a:spcPts val="400"/>
              </a:spcBef>
              <a:spcAft>
                <a:spcPts val="1900"/>
              </a:spcAft>
              <a:buNone/>
            </a:pPr>
            <a:r>
              <a:rPr lang="fi" sz="1800">
                <a:latin typeface="Merriweather"/>
                <a:ea typeface="Merriweather"/>
                <a:cs typeface="Merriweather"/>
                <a:sym typeface="Merriweather"/>
              </a:rPr>
              <a:t>Sitra Lab on Sitran oma tulevaisuuslaboratorio, jossa koulutetaan muutoksentekijöitä, autetaan organisaatioita ja yhteisöjä hyödyntämään uusia lähestymistapoja sekä puhutaan muutoksen tekemisen puolesta. Kaiken tekemisen taustalla on vahva ajatus siitä, että tulevaisuus tarvitsee tekijänsä, ja muutoksen tekemistä voi oppia.</a:t>
            </a:r>
            <a:endParaRPr sz="1800" dirty="0">
              <a:latin typeface="Merriweather"/>
              <a:ea typeface="Merriweather"/>
              <a:cs typeface="Merriweather"/>
              <a:sym typeface="Merriweather"/>
            </a:endParaRPr>
          </a:p>
        </p:txBody>
      </p:sp>
      <p:sp>
        <p:nvSpPr>
          <p:cNvPr id="75" name="Google Shape;75;p14"/>
          <p:cNvSpPr txBox="1"/>
          <p:nvPr/>
        </p:nvSpPr>
        <p:spPr>
          <a:xfrm>
            <a:off x="4995925" y="1292850"/>
            <a:ext cx="3984000" cy="408980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i" sz="1700" b="1" dirty="0">
                <a:latin typeface="Merriweather"/>
                <a:ea typeface="Merriweather"/>
                <a:cs typeface="Merriweather"/>
                <a:sym typeface="Merriweather"/>
              </a:rPr>
              <a:t>Vad är Sitra Lab?</a:t>
            </a:r>
            <a:endParaRPr sz="1700" b="1" dirty="0">
              <a:latin typeface="Merriweather"/>
              <a:ea typeface="Merriweather"/>
              <a:cs typeface="Merriweather"/>
              <a:sym typeface="Merriweather"/>
            </a:endParaRPr>
          </a:p>
          <a:p>
            <a:pPr marL="0" lvl="0" indent="0" algn="l" rtl="0">
              <a:lnSpc>
                <a:spcPct val="115000"/>
              </a:lnSpc>
              <a:spcBef>
                <a:spcPts val="400"/>
              </a:spcBef>
              <a:spcAft>
                <a:spcPts val="1900"/>
              </a:spcAft>
              <a:buNone/>
            </a:pPr>
            <a:r>
              <a:rPr lang="fi" sz="1700" dirty="0">
                <a:latin typeface="Merriweather"/>
                <a:ea typeface="Merriweather"/>
                <a:cs typeface="Merriweather"/>
                <a:sym typeface="Merriweather"/>
              </a:rPr>
              <a:t>Sitra Lab är Sitras eget framtidslaboratorium som utbildar förändringsaktörer, hjälper organisationer och gemenskaper att utnyttja nya angreppssätt och talar för en förändring. Bakom all verksamhet ligger en stark tanke om att framtiden behöver människor som skapar den och att man kan lära sig att skapa en förändring.</a:t>
            </a:r>
            <a:endParaRPr sz="1700" dirty="0">
              <a:latin typeface="Merriweather"/>
              <a:ea typeface="Merriweather"/>
              <a:cs typeface="Merriweather"/>
              <a:sym typeface="Merriweath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2"/>
          <p:cNvSpPr txBox="1">
            <a:spLocks noGrp="1"/>
          </p:cNvSpPr>
          <p:nvPr>
            <p:ph type="body" idx="1"/>
          </p:nvPr>
        </p:nvSpPr>
        <p:spPr>
          <a:xfrm>
            <a:off x="155875" y="1299450"/>
            <a:ext cx="4226400" cy="37491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0"/>
              </a:spcAft>
              <a:buNone/>
            </a:pPr>
            <a:endParaRPr sz="2800">
              <a:solidFill>
                <a:srgbClr val="202124"/>
              </a:solidFill>
              <a:latin typeface="Merriweather"/>
              <a:ea typeface="Merriweather"/>
              <a:cs typeface="Merriweather"/>
              <a:sym typeface="Merriweather"/>
            </a:endParaRPr>
          </a:p>
          <a:p>
            <a:pPr marL="0" lvl="0" indent="0" algn="ctr" rtl="0">
              <a:lnSpc>
                <a:spcPct val="95000"/>
              </a:lnSpc>
              <a:spcBef>
                <a:spcPts val="1200"/>
              </a:spcBef>
              <a:spcAft>
                <a:spcPts val="0"/>
              </a:spcAft>
              <a:buNone/>
            </a:pPr>
            <a:endParaRPr sz="2800">
              <a:solidFill>
                <a:srgbClr val="202124"/>
              </a:solidFill>
              <a:latin typeface="Merriweather"/>
              <a:ea typeface="Merriweather"/>
              <a:cs typeface="Merriweather"/>
              <a:sym typeface="Merriweather"/>
            </a:endParaRPr>
          </a:p>
          <a:p>
            <a:pPr marL="0" lvl="0" indent="0" algn="ctr" rtl="0">
              <a:lnSpc>
                <a:spcPct val="95000"/>
              </a:lnSpc>
              <a:spcBef>
                <a:spcPts val="1200"/>
              </a:spcBef>
              <a:spcAft>
                <a:spcPts val="1200"/>
              </a:spcAft>
              <a:buNone/>
            </a:pPr>
            <a:r>
              <a:rPr lang="fi" sz="2800">
                <a:solidFill>
                  <a:srgbClr val="202124"/>
                </a:solidFill>
                <a:latin typeface="Merriweather"/>
                <a:ea typeface="Merriweather"/>
                <a:cs typeface="Merriweather"/>
                <a:sym typeface="Merriweather"/>
              </a:rPr>
              <a:t>KIITOS!</a:t>
            </a:r>
            <a:endParaRPr sz="2800">
              <a:solidFill>
                <a:srgbClr val="202124"/>
              </a:solidFill>
              <a:latin typeface="Merriweather"/>
              <a:ea typeface="Merriweather"/>
              <a:cs typeface="Merriweather"/>
              <a:sym typeface="Merriweather"/>
            </a:endParaRPr>
          </a:p>
        </p:txBody>
      </p:sp>
      <p:sp>
        <p:nvSpPr>
          <p:cNvPr id="260" name="Google Shape;260;p32"/>
          <p:cNvSpPr txBox="1">
            <a:spLocks noGrp="1"/>
          </p:cNvSpPr>
          <p:nvPr>
            <p:ph type="body" idx="1"/>
          </p:nvPr>
        </p:nvSpPr>
        <p:spPr>
          <a:xfrm>
            <a:off x="4547400" y="1299450"/>
            <a:ext cx="4596600" cy="33246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endParaRPr sz="2800">
              <a:solidFill>
                <a:srgbClr val="202124"/>
              </a:solidFill>
              <a:latin typeface="Merriweather"/>
              <a:ea typeface="Merriweather"/>
              <a:cs typeface="Merriweather"/>
              <a:sym typeface="Merriweather"/>
            </a:endParaRPr>
          </a:p>
          <a:p>
            <a:pPr marL="0" lvl="0" indent="0" algn="ctr" rtl="0">
              <a:lnSpc>
                <a:spcPct val="95000"/>
              </a:lnSpc>
              <a:spcBef>
                <a:spcPts val="1200"/>
              </a:spcBef>
              <a:spcAft>
                <a:spcPts val="0"/>
              </a:spcAft>
              <a:buNone/>
            </a:pPr>
            <a:endParaRPr sz="2800">
              <a:solidFill>
                <a:srgbClr val="202124"/>
              </a:solidFill>
              <a:latin typeface="Merriweather"/>
              <a:ea typeface="Merriweather"/>
              <a:cs typeface="Merriweather"/>
              <a:sym typeface="Merriweather"/>
            </a:endParaRPr>
          </a:p>
          <a:p>
            <a:pPr marL="0" lvl="0" indent="0" algn="ctr" rtl="0">
              <a:lnSpc>
                <a:spcPct val="95000"/>
              </a:lnSpc>
              <a:spcBef>
                <a:spcPts val="1200"/>
              </a:spcBef>
              <a:spcAft>
                <a:spcPts val="1200"/>
              </a:spcAft>
              <a:buNone/>
            </a:pPr>
            <a:r>
              <a:rPr lang="fi" sz="2800">
                <a:solidFill>
                  <a:srgbClr val="202124"/>
                </a:solidFill>
                <a:latin typeface="Merriweather"/>
                <a:ea typeface="Merriweather"/>
                <a:cs typeface="Merriweather"/>
                <a:sym typeface="Merriweather"/>
              </a:rPr>
              <a:t>TACK!</a:t>
            </a:r>
            <a:endParaRPr sz="2800">
              <a:solidFill>
                <a:srgbClr val="202124"/>
              </a:solidFill>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p:nvPr/>
        </p:nvSpPr>
        <p:spPr>
          <a:xfrm>
            <a:off x="0" y="1275325"/>
            <a:ext cx="4707900" cy="39666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SzPts val="1800"/>
              <a:buChar char="●"/>
            </a:pPr>
            <a:r>
              <a:rPr lang="fi" sz="1800">
                <a:highlight>
                  <a:srgbClr val="FFFFFF"/>
                </a:highlight>
                <a:latin typeface="Merriweather"/>
                <a:ea typeface="Merriweather"/>
                <a:cs typeface="Merriweather"/>
                <a:sym typeface="Merriweather"/>
              </a:rPr>
              <a:t>Koulutusohjelma pohjautuu tulevaisuus-, systeemi- ja muotoiluajatteluun</a:t>
            </a:r>
            <a:r>
              <a:rPr lang="fi" sz="1800">
                <a:highlight>
                  <a:srgbClr val="FFFFFF"/>
                </a:highlight>
                <a:latin typeface="Times New Roman"/>
                <a:ea typeface="Times New Roman"/>
                <a:cs typeface="Times New Roman"/>
                <a:sym typeface="Times New Roman"/>
              </a:rPr>
              <a:t>. </a:t>
            </a:r>
            <a:endParaRPr sz="1800" dirty="0">
              <a:highlight>
                <a:srgbClr val="FFFFFF"/>
              </a:highlight>
              <a:latin typeface="Times New Roman"/>
              <a:ea typeface="Times New Roman"/>
              <a:cs typeface="Times New Roman"/>
              <a:sym typeface="Times New Roman"/>
            </a:endParaRPr>
          </a:p>
          <a:p>
            <a:pPr marL="457200" lvl="0" indent="-342900" algn="l" rtl="0">
              <a:lnSpc>
                <a:spcPct val="115000"/>
              </a:lnSpc>
              <a:spcBef>
                <a:spcPts val="0"/>
              </a:spcBef>
              <a:spcAft>
                <a:spcPts val="0"/>
              </a:spcAft>
              <a:buSzPts val="1800"/>
              <a:buFont typeface="Merriweather"/>
              <a:buChar char="●"/>
            </a:pPr>
            <a:r>
              <a:rPr lang="fi" sz="1800">
                <a:highlight>
                  <a:srgbClr val="FFFFFF"/>
                </a:highlight>
                <a:latin typeface="Merriweather"/>
                <a:ea typeface="Merriweather"/>
                <a:cs typeface="Merriweather"/>
                <a:sym typeface="Merriweather"/>
              </a:rPr>
              <a:t>Lab 3 pureutuu demokraattisen osallistumisen eriarvoistumiseen. Suomessa on valtava määrä ihmisiä, jotka haluavat vaikuttaa yhteiskunnallisiin asioihin, mikäli se mahdollistetaan. </a:t>
            </a:r>
            <a:endParaRPr sz="1800" dirty="0">
              <a:highlight>
                <a:srgbClr val="FFFFFF"/>
              </a:highlight>
              <a:latin typeface="Merriweather"/>
              <a:ea typeface="Merriweather"/>
              <a:cs typeface="Merriweather"/>
              <a:sym typeface="Merriweather"/>
            </a:endParaRPr>
          </a:p>
          <a:p>
            <a:pPr marL="457200" lvl="0" indent="-342900" algn="l" rtl="0">
              <a:lnSpc>
                <a:spcPct val="115000"/>
              </a:lnSpc>
              <a:spcBef>
                <a:spcPts val="0"/>
              </a:spcBef>
              <a:spcAft>
                <a:spcPts val="0"/>
              </a:spcAft>
              <a:buSzPts val="1800"/>
              <a:buFont typeface="Merriweather"/>
              <a:buChar char="●"/>
            </a:pPr>
            <a:r>
              <a:rPr lang="fi" sz="1800">
                <a:highlight>
                  <a:srgbClr val="FFFFFF"/>
                </a:highlight>
                <a:latin typeface="Merriweather"/>
                <a:ea typeface="Merriweather"/>
                <a:cs typeface="Merriweather"/>
                <a:sym typeface="Merriweather"/>
              </a:rPr>
              <a:t>10 eri tiimiä, joilla kohderyhmänsä:</a:t>
            </a:r>
            <a:endParaRPr sz="1800" dirty="0">
              <a:highlight>
                <a:srgbClr val="FFFFFF"/>
              </a:highlight>
              <a:latin typeface="Merriweather"/>
              <a:ea typeface="Merriweather"/>
              <a:cs typeface="Merriweather"/>
              <a:sym typeface="Merriweather"/>
            </a:endParaRPr>
          </a:p>
          <a:p>
            <a:pPr marL="914400" lvl="1" indent="-342900" algn="l" rtl="0">
              <a:lnSpc>
                <a:spcPct val="115000"/>
              </a:lnSpc>
              <a:spcBef>
                <a:spcPts val="0"/>
              </a:spcBef>
              <a:spcAft>
                <a:spcPts val="0"/>
              </a:spcAft>
              <a:buSzPts val="1800"/>
              <a:buFont typeface="Merriweather"/>
              <a:buChar char="⇒"/>
            </a:pPr>
            <a:r>
              <a:rPr lang="fi" sz="1800">
                <a:highlight>
                  <a:srgbClr val="FFFFFF"/>
                </a:highlight>
                <a:latin typeface="Merriweather"/>
                <a:ea typeface="Merriweather"/>
                <a:cs typeface="Merriweather"/>
                <a:sym typeface="Merriweather"/>
              </a:rPr>
              <a:t>Vammaiset henkilöt ja vammaisneuvostot</a:t>
            </a:r>
            <a:endParaRPr sz="1800" dirty="0">
              <a:highlight>
                <a:srgbClr val="FFFFFF"/>
              </a:highlight>
              <a:latin typeface="Merriweather"/>
              <a:ea typeface="Merriweather"/>
              <a:cs typeface="Merriweather"/>
              <a:sym typeface="Merriweather"/>
            </a:endParaRPr>
          </a:p>
        </p:txBody>
      </p:sp>
      <p:sp>
        <p:nvSpPr>
          <p:cNvPr id="81" name="Google Shape;81;p15"/>
          <p:cNvSpPr txBox="1"/>
          <p:nvPr/>
        </p:nvSpPr>
        <p:spPr>
          <a:xfrm>
            <a:off x="4707775" y="1275325"/>
            <a:ext cx="4436100" cy="39666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SzPts val="1800"/>
              <a:buFont typeface="Merriweather"/>
              <a:buChar char="●"/>
            </a:pPr>
            <a:r>
              <a:rPr lang="fi" sz="1800">
                <a:highlight>
                  <a:srgbClr val="FFFFFF"/>
                </a:highlight>
                <a:latin typeface="Merriweather"/>
                <a:ea typeface="Merriweather"/>
                <a:cs typeface="Merriweather"/>
                <a:sym typeface="Merriweather"/>
              </a:rPr>
              <a:t>Utbildningsprogrammet baserar sig på framtids-, system- och designtänkande.</a:t>
            </a:r>
            <a:endParaRPr sz="1800" dirty="0">
              <a:highlight>
                <a:srgbClr val="FFFFFF"/>
              </a:highlight>
              <a:latin typeface="Merriweather"/>
              <a:ea typeface="Merriweather"/>
              <a:cs typeface="Merriweather"/>
              <a:sym typeface="Merriweather"/>
            </a:endParaRPr>
          </a:p>
          <a:p>
            <a:pPr marL="457200" lvl="0" indent="-342900" algn="l" rtl="0">
              <a:lnSpc>
                <a:spcPct val="115000"/>
              </a:lnSpc>
              <a:spcBef>
                <a:spcPts val="0"/>
              </a:spcBef>
              <a:spcAft>
                <a:spcPts val="0"/>
              </a:spcAft>
              <a:buSzPts val="1800"/>
              <a:buFont typeface="Merriweather"/>
              <a:buChar char="●"/>
            </a:pPr>
            <a:r>
              <a:rPr lang="fi" sz="1800">
                <a:highlight>
                  <a:srgbClr val="FFFFFF"/>
                </a:highlight>
                <a:latin typeface="Merriweather"/>
                <a:ea typeface="Merriweather"/>
                <a:cs typeface="Merriweather"/>
                <a:sym typeface="Merriweather"/>
              </a:rPr>
              <a:t>Lab 3 fokuserar på ojämlikheter i demokratisk delaktighet. En stor mängd människor i Finland vill påverka i samhället bara det görs möjligt. </a:t>
            </a:r>
            <a:endParaRPr sz="1800" dirty="0">
              <a:highlight>
                <a:srgbClr val="FFFFFF"/>
              </a:highlight>
              <a:latin typeface="Merriweather"/>
              <a:ea typeface="Merriweather"/>
              <a:cs typeface="Merriweather"/>
              <a:sym typeface="Merriweather"/>
            </a:endParaRPr>
          </a:p>
          <a:p>
            <a:pPr marL="457200" lvl="0" indent="-342900" algn="l" rtl="0">
              <a:lnSpc>
                <a:spcPct val="115000"/>
              </a:lnSpc>
              <a:spcBef>
                <a:spcPts val="0"/>
              </a:spcBef>
              <a:spcAft>
                <a:spcPts val="0"/>
              </a:spcAft>
              <a:buSzPts val="1800"/>
              <a:buFont typeface="Merriweather"/>
              <a:buChar char="●"/>
            </a:pPr>
            <a:r>
              <a:rPr lang="fi" sz="1800">
                <a:highlight>
                  <a:srgbClr val="FFFFFF"/>
                </a:highlight>
                <a:latin typeface="Merriweather"/>
                <a:ea typeface="Merriweather"/>
                <a:cs typeface="Merriweather"/>
                <a:sym typeface="Merriweather"/>
              </a:rPr>
              <a:t>10 olika team med fokus på varsin målgrupp:</a:t>
            </a:r>
            <a:endParaRPr sz="1800" dirty="0">
              <a:highlight>
                <a:srgbClr val="FFFFFF"/>
              </a:highlight>
              <a:latin typeface="Merriweather"/>
              <a:ea typeface="Merriweather"/>
              <a:cs typeface="Merriweather"/>
              <a:sym typeface="Merriweather"/>
            </a:endParaRPr>
          </a:p>
          <a:p>
            <a:pPr marL="914400" lvl="1" indent="-317500" algn="l" rtl="0">
              <a:lnSpc>
                <a:spcPct val="115000"/>
              </a:lnSpc>
              <a:spcBef>
                <a:spcPts val="0"/>
              </a:spcBef>
              <a:spcAft>
                <a:spcPts val="0"/>
              </a:spcAft>
              <a:buSzPts val="1400"/>
              <a:buFont typeface="Merriweather"/>
              <a:buChar char="⇒"/>
            </a:pPr>
            <a:r>
              <a:rPr lang="fi" sz="1800">
                <a:highlight>
                  <a:srgbClr val="FFFFFF"/>
                </a:highlight>
                <a:latin typeface="Merriweather"/>
                <a:ea typeface="Merriweather"/>
                <a:cs typeface="Merriweather"/>
                <a:sym typeface="Merriweather"/>
              </a:rPr>
              <a:t>Funktionshindrade personer och funktionshinderråden</a:t>
            </a:r>
            <a:endParaRPr sz="1800" dirty="0">
              <a:highlight>
                <a:srgbClr val="FFFFFF"/>
              </a:highlight>
              <a:latin typeface="Merriweather"/>
              <a:ea typeface="Merriweather"/>
              <a:cs typeface="Merriweather"/>
              <a:sym typeface="Merriweather"/>
            </a:endParaRPr>
          </a:p>
        </p:txBody>
      </p:sp>
      <p:sp>
        <p:nvSpPr>
          <p:cNvPr id="82" name="Google Shape;82;p15"/>
          <p:cNvSpPr txBox="1">
            <a:spLocks noGrp="1"/>
          </p:cNvSpPr>
          <p:nvPr>
            <p:ph type="title"/>
          </p:nvPr>
        </p:nvSpPr>
        <p:spPr>
          <a:xfrm>
            <a:off x="311725" y="200250"/>
            <a:ext cx="4177200" cy="92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fi" sz="2320"/>
              <a:t>SITRA LAB 3: DEMOKRATIAN KAPEIKOT</a:t>
            </a:r>
            <a:endParaRPr sz="2320" dirty="0"/>
          </a:p>
        </p:txBody>
      </p:sp>
      <p:sp>
        <p:nvSpPr>
          <p:cNvPr id="83" name="Google Shape;83;p15"/>
          <p:cNvSpPr txBox="1">
            <a:spLocks noGrp="1"/>
          </p:cNvSpPr>
          <p:nvPr>
            <p:ph type="title"/>
          </p:nvPr>
        </p:nvSpPr>
        <p:spPr>
          <a:xfrm>
            <a:off x="4707775" y="200250"/>
            <a:ext cx="4177200" cy="92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fi" sz="2300"/>
              <a:t>SITRA LAB 3: </a:t>
            </a:r>
            <a:r>
              <a:rPr lang="fi" sz="2300">
                <a:solidFill>
                  <a:srgbClr val="FFFFFF"/>
                </a:solidFill>
              </a:rPr>
              <a:t>TRÅNGA PASSAGER I DEMOKRATIN</a:t>
            </a:r>
            <a:endParaRPr sz="2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t>“Nothing about us without us”-tiimi/-teamet</a:t>
            </a:r>
            <a:endParaRPr dirty="0"/>
          </a:p>
        </p:txBody>
      </p:sp>
      <p:pic>
        <p:nvPicPr>
          <p:cNvPr id="89" name="Google Shape;89;p16" descr="Kuvat tiimin jäsenistä/Bilder på teammedlemmarna Elias Vartio, Marica Nordman, Elisabeth Hästbacka, Tanja Korvenmaa, Lari Karreinen. "/>
          <p:cNvPicPr preferRelativeResize="0"/>
          <p:nvPr/>
        </p:nvPicPr>
        <p:blipFill>
          <a:blip r:embed="rId3">
            <a:alphaModFix/>
          </a:blip>
          <a:stretch>
            <a:fillRect/>
          </a:stretch>
        </p:blipFill>
        <p:spPr>
          <a:xfrm>
            <a:off x="152425" y="1308075"/>
            <a:ext cx="8839200" cy="1864800"/>
          </a:xfrm>
          <a:prstGeom prst="rect">
            <a:avLst/>
          </a:prstGeom>
          <a:noFill/>
          <a:ln>
            <a:noFill/>
          </a:ln>
        </p:spPr>
      </p:pic>
      <p:sp>
        <p:nvSpPr>
          <p:cNvPr id="90" name="Google Shape;90;p16"/>
          <p:cNvSpPr txBox="1"/>
          <p:nvPr/>
        </p:nvSpPr>
        <p:spPr>
          <a:xfrm>
            <a:off x="221350" y="3094775"/>
            <a:ext cx="15177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100" b="1">
                <a:solidFill>
                  <a:srgbClr val="202124"/>
                </a:solidFill>
                <a:highlight>
                  <a:schemeClr val="lt1"/>
                </a:highlight>
                <a:latin typeface="Merriweather"/>
                <a:ea typeface="Merriweather"/>
                <a:cs typeface="Merriweather"/>
                <a:sym typeface="Merriweather"/>
              </a:rPr>
              <a:t>Elias Vartio</a:t>
            </a:r>
            <a:endParaRPr sz="1100" b="1" dirty="0">
              <a:solidFill>
                <a:srgbClr val="202124"/>
              </a:solidFill>
              <a:highlight>
                <a:schemeClr val="lt1"/>
              </a:highlight>
              <a:latin typeface="Merriweather"/>
              <a:ea typeface="Merriweather"/>
              <a:cs typeface="Merriweather"/>
              <a:sym typeface="Merriweather"/>
            </a:endParaRPr>
          </a:p>
          <a:p>
            <a:pPr marL="0" lvl="0" indent="0" algn="l" rtl="0">
              <a:spcBef>
                <a:spcPts val="0"/>
              </a:spcBef>
              <a:spcAft>
                <a:spcPts val="0"/>
              </a:spcAft>
              <a:buNone/>
            </a:pPr>
            <a:r>
              <a:rPr lang="fi" sz="1100">
                <a:solidFill>
                  <a:srgbClr val="202124"/>
                </a:solidFill>
                <a:highlight>
                  <a:schemeClr val="lt1"/>
                </a:highlight>
                <a:latin typeface="Merriweather"/>
                <a:ea typeface="Merriweather"/>
                <a:cs typeface="Merriweather"/>
                <a:sym typeface="Merriweather"/>
              </a:rPr>
              <a:t>lakimies/jurist </a:t>
            </a:r>
            <a:endParaRPr sz="1100" dirty="0">
              <a:solidFill>
                <a:srgbClr val="202124"/>
              </a:solidFill>
              <a:highlight>
                <a:schemeClr val="lt1"/>
              </a:highlight>
              <a:latin typeface="Merriweather"/>
              <a:ea typeface="Merriweather"/>
              <a:cs typeface="Merriweather"/>
              <a:sym typeface="Merriweather"/>
            </a:endParaRPr>
          </a:p>
          <a:p>
            <a:pPr marL="0" lvl="0" indent="0" algn="l" rtl="0">
              <a:spcBef>
                <a:spcPts val="0"/>
              </a:spcBef>
              <a:spcAft>
                <a:spcPts val="0"/>
              </a:spcAft>
              <a:buNone/>
            </a:pPr>
            <a:r>
              <a:rPr lang="fi" sz="1100">
                <a:solidFill>
                  <a:srgbClr val="202124"/>
                </a:solidFill>
                <a:highlight>
                  <a:schemeClr val="lt1"/>
                </a:highlight>
                <a:latin typeface="Merriweather"/>
                <a:ea typeface="Merriweather"/>
                <a:cs typeface="Merriweather"/>
                <a:sym typeface="Merriweather"/>
              </a:rPr>
              <a:t>SAMS – Samarbets-</a:t>
            </a:r>
            <a:endParaRPr sz="1100" dirty="0">
              <a:solidFill>
                <a:srgbClr val="202124"/>
              </a:solidFill>
              <a:highlight>
                <a:schemeClr val="lt1"/>
              </a:highlight>
              <a:latin typeface="Merriweather"/>
              <a:ea typeface="Merriweather"/>
              <a:cs typeface="Merriweather"/>
              <a:sym typeface="Merriweather"/>
            </a:endParaRPr>
          </a:p>
          <a:p>
            <a:pPr marL="0" lvl="0" indent="0" algn="l" rtl="0">
              <a:spcBef>
                <a:spcPts val="0"/>
              </a:spcBef>
              <a:spcAft>
                <a:spcPts val="0"/>
              </a:spcAft>
              <a:buNone/>
            </a:pPr>
            <a:r>
              <a:rPr lang="fi" sz="1100">
                <a:solidFill>
                  <a:srgbClr val="202124"/>
                </a:solidFill>
                <a:highlight>
                  <a:schemeClr val="lt1"/>
                </a:highlight>
                <a:latin typeface="Merriweather"/>
                <a:ea typeface="Merriweather"/>
                <a:cs typeface="Merriweather"/>
                <a:sym typeface="Merriweather"/>
              </a:rPr>
              <a:t>förbundet kring funktionshinder r.y./r.f</a:t>
            </a:r>
            <a:endParaRPr sz="1100" dirty="0">
              <a:solidFill>
                <a:srgbClr val="202124"/>
              </a:solidFill>
              <a:highlight>
                <a:schemeClr val="lt1"/>
              </a:highlight>
              <a:latin typeface="Merriweather"/>
              <a:ea typeface="Merriweather"/>
              <a:cs typeface="Merriweather"/>
              <a:sym typeface="Merriweather"/>
            </a:endParaRPr>
          </a:p>
        </p:txBody>
      </p:sp>
      <p:sp>
        <p:nvSpPr>
          <p:cNvPr id="91" name="Google Shape;91;p16"/>
          <p:cNvSpPr txBox="1"/>
          <p:nvPr/>
        </p:nvSpPr>
        <p:spPr>
          <a:xfrm>
            <a:off x="1859875" y="3114600"/>
            <a:ext cx="15177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100" b="1">
                <a:solidFill>
                  <a:srgbClr val="202124"/>
                </a:solidFill>
                <a:highlight>
                  <a:schemeClr val="lt1"/>
                </a:highlight>
                <a:latin typeface="Merriweather"/>
                <a:ea typeface="Merriweather"/>
                <a:cs typeface="Merriweather"/>
                <a:sym typeface="Merriweather"/>
              </a:rPr>
              <a:t>Marica Nordman</a:t>
            </a:r>
            <a:endParaRPr sz="1100" b="1" dirty="0">
              <a:solidFill>
                <a:srgbClr val="202124"/>
              </a:solidFill>
              <a:highlight>
                <a:schemeClr val="lt1"/>
              </a:highlight>
              <a:latin typeface="Merriweather"/>
              <a:ea typeface="Merriweather"/>
              <a:cs typeface="Merriweather"/>
              <a:sym typeface="Merriweather"/>
            </a:endParaRPr>
          </a:p>
          <a:p>
            <a:pPr marL="0" lvl="0" indent="0" algn="l" rtl="0">
              <a:spcBef>
                <a:spcPts val="0"/>
              </a:spcBef>
              <a:spcAft>
                <a:spcPts val="0"/>
              </a:spcAft>
              <a:buNone/>
            </a:pPr>
            <a:r>
              <a:rPr lang="fi" sz="1100">
                <a:solidFill>
                  <a:srgbClr val="202124"/>
                </a:solidFill>
                <a:highlight>
                  <a:schemeClr val="lt1"/>
                </a:highlight>
                <a:latin typeface="Merriweather"/>
                <a:ea typeface="Merriweather"/>
                <a:cs typeface="Merriweather"/>
                <a:sym typeface="Merriweather"/>
              </a:rPr>
              <a:t>lakimies/jurist </a:t>
            </a:r>
            <a:endParaRPr sz="1100" dirty="0">
              <a:solidFill>
                <a:srgbClr val="202124"/>
              </a:solidFill>
              <a:highlight>
                <a:schemeClr val="lt1"/>
              </a:highlight>
              <a:latin typeface="Merriweather"/>
              <a:ea typeface="Merriweather"/>
              <a:cs typeface="Merriweather"/>
              <a:sym typeface="Merriweather"/>
            </a:endParaRPr>
          </a:p>
          <a:p>
            <a:pPr marL="0" lvl="0" indent="0" algn="l" rtl="0">
              <a:spcBef>
                <a:spcPts val="0"/>
              </a:spcBef>
              <a:spcAft>
                <a:spcPts val="0"/>
              </a:spcAft>
              <a:buNone/>
            </a:pPr>
            <a:r>
              <a:rPr lang="fi" sz="1100">
                <a:solidFill>
                  <a:srgbClr val="202124"/>
                </a:solidFill>
                <a:highlight>
                  <a:schemeClr val="lt1"/>
                </a:highlight>
                <a:latin typeface="Merriweather"/>
                <a:ea typeface="Merriweather"/>
                <a:cs typeface="Merriweather"/>
                <a:sym typeface="Merriweather"/>
              </a:rPr>
              <a:t>SAMS – Samarbets-</a:t>
            </a:r>
            <a:endParaRPr sz="1100" dirty="0">
              <a:solidFill>
                <a:srgbClr val="202124"/>
              </a:solidFill>
              <a:highlight>
                <a:schemeClr val="lt1"/>
              </a:highlight>
              <a:latin typeface="Merriweather"/>
              <a:ea typeface="Merriweather"/>
              <a:cs typeface="Merriweather"/>
              <a:sym typeface="Merriweather"/>
            </a:endParaRPr>
          </a:p>
          <a:p>
            <a:pPr marL="0" lvl="0" indent="0" algn="l" rtl="0">
              <a:spcBef>
                <a:spcPts val="0"/>
              </a:spcBef>
              <a:spcAft>
                <a:spcPts val="0"/>
              </a:spcAft>
              <a:buNone/>
            </a:pPr>
            <a:r>
              <a:rPr lang="fi" sz="1100">
                <a:solidFill>
                  <a:srgbClr val="202124"/>
                </a:solidFill>
                <a:highlight>
                  <a:schemeClr val="lt1"/>
                </a:highlight>
                <a:latin typeface="Merriweather"/>
                <a:ea typeface="Merriweather"/>
                <a:cs typeface="Merriweather"/>
                <a:sym typeface="Merriweather"/>
              </a:rPr>
              <a:t>förbundet kring funktionshinder r.y./r.f</a:t>
            </a:r>
            <a:endParaRPr sz="1100" dirty="0">
              <a:solidFill>
                <a:srgbClr val="202124"/>
              </a:solidFill>
              <a:highlight>
                <a:schemeClr val="lt1"/>
              </a:highlight>
              <a:latin typeface="Merriweather"/>
              <a:ea typeface="Merriweather"/>
              <a:cs typeface="Merriweather"/>
              <a:sym typeface="Merriweather"/>
            </a:endParaRPr>
          </a:p>
        </p:txBody>
      </p:sp>
      <p:sp>
        <p:nvSpPr>
          <p:cNvPr id="92" name="Google Shape;92;p16"/>
          <p:cNvSpPr txBox="1"/>
          <p:nvPr/>
        </p:nvSpPr>
        <p:spPr>
          <a:xfrm>
            <a:off x="3551100" y="3114600"/>
            <a:ext cx="1786800" cy="204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100" b="1">
                <a:solidFill>
                  <a:srgbClr val="202124"/>
                </a:solidFill>
                <a:highlight>
                  <a:schemeClr val="lt1"/>
                </a:highlight>
                <a:latin typeface="Merriweather"/>
                <a:ea typeface="Merriweather"/>
                <a:cs typeface="Merriweather"/>
                <a:sym typeface="Merriweather"/>
              </a:rPr>
              <a:t>Elisabeth Hästbacka</a:t>
            </a:r>
            <a:endParaRPr sz="1100" b="1" dirty="0">
              <a:solidFill>
                <a:srgbClr val="202124"/>
              </a:solidFill>
              <a:highlight>
                <a:schemeClr val="lt1"/>
              </a:highlight>
              <a:latin typeface="Merriweather"/>
              <a:ea typeface="Merriweather"/>
              <a:cs typeface="Merriweather"/>
              <a:sym typeface="Merriweather"/>
            </a:endParaRPr>
          </a:p>
          <a:p>
            <a:pPr marL="0" lvl="0" indent="0" algn="l" rtl="0">
              <a:spcBef>
                <a:spcPts val="0"/>
              </a:spcBef>
              <a:spcAft>
                <a:spcPts val="0"/>
              </a:spcAft>
              <a:buNone/>
            </a:pPr>
            <a:r>
              <a:rPr lang="fi" sz="1100">
                <a:solidFill>
                  <a:srgbClr val="202124"/>
                </a:solidFill>
                <a:highlight>
                  <a:schemeClr val="lt1"/>
                </a:highlight>
                <a:latin typeface="Merriweather"/>
                <a:ea typeface="Merriweather"/>
                <a:cs typeface="Merriweather"/>
                <a:sym typeface="Merriweather"/>
              </a:rPr>
              <a:t>esteettömyys-</a:t>
            </a:r>
            <a:endParaRPr sz="1100" dirty="0">
              <a:solidFill>
                <a:srgbClr val="202124"/>
              </a:solidFill>
              <a:highlight>
                <a:schemeClr val="lt1"/>
              </a:highlight>
              <a:latin typeface="Merriweather"/>
              <a:ea typeface="Merriweather"/>
              <a:cs typeface="Merriweather"/>
              <a:sym typeface="Merriweather"/>
            </a:endParaRPr>
          </a:p>
          <a:p>
            <a:pPr marL="0" lvl="0" indent="0" algn="l" rtl="0">
              <a:spcBef>
                <a:spcPts val="0"/>
              </a:spcBef>
              <a:spcAft>
                <a:spcPts val="0"/>
              </a:spcAft>
              <a:buNone/>
            </a:pPr>
            <a:r>
              <a:rPr lang="fi" sz="1100">
                <a:solidFill>
                  <a:srgbClr val="202124"/>
                </a:solidFill>
                <a:highlight>
                  <a:schemeClr val="lt1"/>
                </a:highlight>
                <a:latin typeface="Merriweather"/>
                <a:ea typeface="Merriweather"/>
                <a:cs typeface="Merriweather"/>
                <a:sym typeface="Merriweather"/>
              </a:rPr>
              <a:t>koordinaattori, vammaisneuvoston sihteeri / tillgänglighets-</a:t>
            </a:r>
            <a:endParaRPr sz="1100" dirty="0">
              <a:solidFill>
                <a:srgbClr val="202124"/>
              </a:solidFill>
              <a:highlight>
                <a:schemeClr val="lt1"/>
              </a:highlight>
              <a:latin typeface="Merriweather"/>
              <a:ea typeface="Merriweather"/>
              <a:cs typeface="Merriweather"/>
              <a:sym typeface="Merriweather"/>
            </a:endParaRPr>
          </a:p>
          <a:p>
            <a:pPr marL="0" lvl="0" indent="0" algn="l" rtl="0">
              <a:spcBef>
                <a:spcPts val="0"/>
              </a:spcBef>
              <a:spcAft>
                <a:spcPts val="0"/>
              </a:spcAft>
              <a:buNone/>
            </a:pPr>
            <a:r>
              <a:rPr lang="fi" sz="1100">
                <a:solidFill>
                  <a:srgbClr val="202124"/>
                </a:solidFill>
                <a:highlight>
                  <a:schemeClr val="lt1"/>
                </a:highlight>
                <a:latin typeface="Merriweather"/>
                <a:ea typeface="Merriweather"/>
                <a:cs typeface="Merriweather"/>
                <a:sym typeface="Merriweather"/>
              </a:rPr>
              <a:t>koordinator, funktionshinderrådets sekreterare</a:t>
            </a:r>
            <a:endParaRPr sz="1100" dirty="0">
              <a:solidFill>
                <a:srgbClr val="202124"/>
              </a:solidFill>
              <a:highlight>
                <a:schemeClr val="lt1"/>
              </a:highlight>
              <a:latin typeface="Merriweather"/>
              <a:ea typeface="Merriweather"/>
              <a:cs typeface="Merriweather"/>
              <a:sym typeface="Merriweather"/>
            </a:endParaRPr>
          </a:p>
          <a:p>
            <a:pPr marL="0" lvl="0" indent="0" algn="l" rtl="0">
              <a:spcBef>
                <a:spcPts val="0"/>
              </a:spcBef>
              <a:spcAft>
                <a:spcPts val="0"/>
              </a:spcAft>
              <a:buNone/>
            </a:pPr>
            <a:r>
              <a:rPr lang="fi" sz="1100">
                <a:solidFill>
                  <a:srgbClr val="202124"/>
                </a:solidFill>
                <a:highlight>
                  <a:schemeClr val="lt1"/>
                </a:highlight>
                <a:latin typeface="Merriweather"/>
                <a:ea typeface="Merriweather"/>
                <a:cs typeface="Merriweather"/>
                <a:sym typeface="Merriweather"/>
              </a:rPr>
              <a:t>Vaasan kaupunki /</a:t>
            </a:r>
            <a:endParaRPr sz="1100" dirty="0">
              <a:solidFill>
                <a:srgbClr val="202124"/>
              </a:solidFill>
              <a:highlight>
                <a:schemeClr val="lt1"/>
              </a:highlight>
              <a:latin typeface="Merriweather"/>
              <a:ea typeface="Merriweather"/>
              <a:cs typeface="Merriweather"/>
              <a:sym typeface="Merriweather"/>
            </a:endParaRPr>
          </a:p>
          <a:p>
            <a:pPr marL="0" lvl="0" indent="0" algn="l" rtl="0">
              <a:spcBef>
                <a:spcPts val="0"/>
              </a:spcBef>
              <a:spcAft>
                <a:spcPts val="0"/>
              </a:spcAft>
              <a:buNone/>
            </a:pPr>
            <a:r>
              <a:rPr lang="fi" sz="1100">
                <a:solidFill>
                  <a:srgbClr val="202124"/>
                </a:solidFill>
                <a:highlight>
                  <a:schemeClr val="lt1"/>
                </a:highlight>
                <a:latin typeface="Merriweather"/>
                <a:ea typeface="Merriweather"/>
                <a:cs typeface="Merriweather"/>
                <a:sym typeface="Merriweather"/>
              </a:rPr>
              <a:t>Vasa stad</a:t>
            </a:r>
            <a:endParaRPr sz="1100" dirty="0">
              <a:latin typeface="Merriweather"/>
              <a:ea typeface="Merriweather"/>
              <a:cs typeface="Merriweather"/>
              <a:sym typeface="Merriweather"/>
            </a:endParaRPr>
          </a:p>
        </p:txBody>
      </p:sp>
      <p:sp>
        <p:nvSpPr>
          <p:cNvPr id="93" name="Google Shape;93;p16"/>
          <p:cNvSpPr txBox="1"/>
          <p:nvPr/>
        </p:nvSpPr>
        <p:spPr>
          <a:xfrm>
            <a:off x="5422625" y="3114600"/>
            <a:ext cx="17868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100" b="1">
                <a:solidFill>
                  <a:srgbClr val="202124"/>
                </a:solidFill>
                <a:highlight>
                  <a:schemeClr val="lt1"/>
                </a:highlight>
                <a:latin typeface="Merriweather"/>
                <a:ea typeface="Merriweather"/>
                <a:cs typeface="Merriweather"/>
                <a:sym typeface="Merriweather"/>
              </a:rPr>
              <a:t>Tanja Korvenmaa</a:t>
            </a:r>
            <a:endParaRPr sz="1100" b="1" dirty="0">
              <a:solidFill>
                <a:srgbClr val="202124"/>
              </a:solidFill>
              <a:highlight>
                <a:schemeClr val="lt1"/>
              </a:highlight>
              <a:latin typeface="Merriweather"/>
              <a:ea typeface="Merriweather"/>
              <a:cs typeface="Merriweather"/>
              <a:sym typeface="Merriweather"/>
            </a:endParaRPr>
          </a:p>
          <a:p>
            <a:pPr marL="0" lvl="0" indent="0" algn="l" rtl="0">
              <a:spcBef>
                <a:spcPts val="0"/>
              </a:spcBef>
              <a:spcAft>
                <a:spcPts val="0"/>
              </a:spcAft>
              <a:buNone/>
            </a:pPr>
            <a:r>
              <a:rPr lang="fi" sz="1100">
                <a:solidFill>
                  <a:srgbClr val="202124"/>
                </a:solidFill>
                <a:highlight>
                  <a:schemeClr val="lt1"/>
                </a:highlight>
                <a:latin typeface="Merriweather"/>
                <a:ea typeface="Merriweather"/>
                <a:cs typeface="Merriweather"/>
                <a:sym typeface="Merriweather"/>
              </a:rPr>
              <a:t>organisaatiokehittäjä/ organisations-</a:t>
            </a:r>
            <a:endParaRPr sz="1100" dirty="0">
              <a:solidFill>
                <a:srgbClr val="202124"/>
              </a:solidFill>
              <a:highlight>
                <a:schemeClr val="lt1"/>
              </a:highlight>
              <a:latin typeface="Merriweather"/>
              <a:ea typeface="Merriweather"/>
              <a:cs typeface="Merriweather"/>
              <a:sym typeface="Merriweather"/>
            </a:endParaRPr>
          </a:p>
          <a:p>
            <a:pPr marL="0" lvl="0" indent="0" algn="l" rtl="0">
              <a:spcBef>
                <a:spcPts val="0"/>
              </a:spcBef>
              <a:spcAft>
                <a:spcPts val="0"/>
              </a:spcAft>
              <a:buNone/>
            </a:pPr>
            <a:r>
              <a:rPr lang="fi" sz="1100">
                <a:solidFill>
                  <a:srgbClr val="202124"/>
                </a:solidFill>
                <a:highlight>
                  <a:schemeClr val="lt1"/>
                </a:highlight>
                <a:latin typeface="Merriweather"/>
                <a:ea typeface="Merriweather"/>
                <a:cs typeface="Merriweather"/>
                <a:sym typeface="Merriweather"/>
              </a:rPr>
              <a:t>utvecklare</a:t>
            </a:r>
            <a:endParaRPr sz="1100" dirty="0">
              <a:solidFill>
                <a:srgbClr val="202124"/>
              </a:solidFill>
              <a:highlight>
                <a:schemeClr val="lt1"/>
              </a:highlight>
              <a:latin typeface="Merriweather"/>
              <a:ea typeface="Merriweather"/>
              <a:cs typeface="Merriweather"/>
              <a:sym typeface="Merriweather"/>
            </a:endParaRPr>
          </a:p>
          <a:p>
            <a:pPr marL="0" lvl="0" indent="0" algn="l" rtl="0">
              <a:spcBef>
                <a:spcPts val="0"/>
              </a:spcBef>
              <a:spcAft>
                <a:spcPts val="0"/>
              </a:spcAft>
              <a:buNone/>
            </a:pPr>
            <a:r>
              <a:rPr lang="fi" sz="1100">
                <a:solidFill>
                  <a:srgbClr val="202124"/>
                </a:solidFill>
                <a:highlight>
                  <a:schemeClr val="lt1"/>
                </a:highlight>
                <a:latin typeface="Merriweather"/>
                <a:ea typeface="Merriweather"/>
                <a:cs typeface="Merriweather"/>
                <a:sym typeface="Merriweather"/>
              </a:rPr>
              <a:t>Osana yhteistä ratkaisua Oy</a:t>
            </a:r>
            <a:endParaRPr sz="1100" dirty="0">
              <a:latin typeface="Merriweather"/>
              <a:ea typeface="Merriweather"/>
              <a:cs typeface="Merriweather"/>
              <a:sym typeface="Merriweather"/>
            </a:endParaRPr>
          </a:p>
        </p:txBody>
      </p:sp>
      <p:sp>
        <p:nvSpPr>
          <p:cNvPr id="94" name="Google Shape;94;p16"/>
          <p:cNvSpPr txBox="1"/>
          <p:nvPr/>
        </p:nvSpPr>
        <p:spPr>
          <a:xfrm>
            <a:off x="7293625" y="3114600"/>
            <a:ext cx="17868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100" b="1">
                <a:solidFill>
                  <a:srgbClr val="202124"/>
                </a:solidFill>
                <a:highlight>
                  <a:schemeClr val="lt1"/>
                </a:highlight>
                <a:latin typeface="Merriweather"/>
                <a:ea typeface="Merriweather"/>
                <a:cs typeface="Merriweather"/>
                <a:sym typeface="Merriweather"/>
              </a:rPr>
              <a:t>Lari Karreinen</a:t>
            </a:r>
            <a:endParaRPr sz="1100" b="1" dirty="0">
              <a:solidFill>
                <a:srgbClr val="202124"/>
              </a:solidFill>
              <a:highlight>
                <a:schemeClr val="lt1"/>
              </a:highlight>
              <a:latin typeface="Merriweather"/>
              <a:ea typeface="Merriweather"/>
              <a:cs typeface="Merriweather"/>
              <a:sym typeface="Merriweather"/>
            </a:endParaRPr>
          </a:p>
          <a:p>
            <a:pPr marL="0" lvl="0" indent="0" algn="l" rtl="0">
              <a:spcBef>
                <a:spcPts val="0"/>
              </a:spcBef>
              <a:spcAft>
                <a:spcPts val="0"/>
              </a:spcAft>
              <a:buNone/>
            </a:pPr>
            <a:r>
              <a:rPr lang="fi" sz="1100">
                <a:solidFill>
                  <a:srgbClr val="202124"/>
                </a:solidFill>
                <a:highlight>
                  <a:schemeClr val="lt1"/>
                </a:highlight>
                <a:latin typeface="Merriweather"/>
                <a:ea typeface="Merriweather"/>
                <a:cs typeface="Merriweather"/>
                <a:sym typeface="Merriweather"/>
              </a:rPr>
              <a:t>ratkaisukeskeinen valmentaja/ lösningsfokuserad coach</a:t>
            </a:r>
            <a:endParaRPr sz="1100" dirty="0">
              <a:solidFill>
                <a:srgbClr val="202124"/>
              </a:solidFill>
              <a:highlight>
                <a:schemeClr val="lt1"/>
              </a:highlight>
              <a:latin typeface="Merriweather"/>
              <a:ea typeface="Merriweather"/>
              <a:cs typeface="Merriweather"/>
              <a:sym typeface="Merriweather"/>
            </a:endParaRPr>
          </a:p>
          <a:p>
            <a:pPr marL="0" lvl="0" indent="0" algn="l" rtl="0">
              <a:spcBef>
                <a:spcPts val="0"/>
              </a:spcBef>
              <a:spcAft>
                <a:spcPts val="0"/>
              </a:spcAft>
              <a:buNone/>
            </a:pPr>
            <a:r>
              <a:rPr lang="fi" sz="1100">
                <a:solidFill>
                  <a:srgbClr val="202124"/>
                </a:solidFill>
                <a:highlight>
                  <a:schemeClr val="lt1"/>
                </a:highlight>
                <a:latin typeface="Merriweather"/>
                <a:ea typeface="Merriweather"/>
                <a:cs typeface="Merriweather"/>
                <a:sym typeface="Merriweather"/>
              </a:rPr>
              <a:t>Osana yhteistä ratkaisua Oy</a:t>
            </a:r>
            <a:endParaRPr sz="1100" dirty="0">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311725" y="500925"/>
            <a:ext cx="39147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t>TAUSTA</a:t>
            </a:r>
            <a:endParaRPr dirty="0"/>
          </a:p>
        </p:txBody>
      </p:sp>
      <p:sp>
        <p:nvSpPr>
          <p:cNvPr id="100" name="Google Shape;100;p17"/>
          <p:cNvSpPr txBox="1">
            <a:spLocks noGrp="1"/>
          </p:cNvSpPr>
          <p:nvPr>
            <p:ph type="title"/>
          </p:nvPr>
        </p:nvSpPr>
        <p:spPr>
          <a:xfrm>
            <a:off x="4572000" y="500925"/>
            <a:ext cx="41772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t>BAKGRUND</a:t>
            </a:r>
            <a:endParaRPr dirty="0"/>
          </a:p>
        </p:txBody>
      </p:sp>
      <p:sp>
        <p:nvSpPr>
          <p:cNvPr id="101" name="Google Shape;101;p17"/>
          <p:cNvSpPr txBox="1">
            <a:spLocks noGrp="1"/>
          </p:cNvSpPr>
          <p:nvPr>
            <p:ph type="body" idx="1"/>
          </p:nvPr>
        </p:nvSpPr>
        <p:spPr>
          <a:xfrm>
            <a:off x="155875" y="1299449"/>
            <a:ext cx="4226400" cy="3743605"/>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202124"/>
              </a:buClr>
              <a:buSzPts val="1800"/>
              <a:buFont typeface="Merriweather"/>
              <a:buChar char="●"/>
            </a:pPr>
            <a:r>
              <a:rPr lang="fi" sz="1800" dirty="0">
                <a:solidFill>
                  <a:srgbClr val="202124"/>
                </a:solidFill>
                <a:latin typeface="Merriweather"/>
                <a:ea typeface="Merriweather"/>
                <a:cs typeface="Merriweather"/>
                <a:sym typeface="Merriweather"/>
              </a:rPr>
              <a:t>Vammaisyleissopimuksen rinnakkaisraportti</a:t>
            </a:r>
            <a:endParaRPr sz="1800" dirty="0">
              <a:solidFill>
                <a:srgbClr val="202124"/>
              </a:solidFill>
              <a:latin typeface="Merriweather"/>
              <a:ea typeface="Merriweather"/>
              <a:cs typeface="Merriweather"/>
              <a:sym typeface="Merriweather"/>
            </a:endParaRPr>
          </a:p>
          <a:p>
            <a:pPr marL="457200" lvl="0" indent="-342900" algn="l" rtl="0">
              <a:lnSpc>
                <a:spcPct val="115000"/>
              </a:lnSpc>
              <a:spcBef>
                <a:spcPts val="0"/>
              </a:spcBef>
              <a:spcAft>
                <a:spcPts val="0"/>
              </a:spcAft>
              <a:buClr>
                <a:srgbClr val="202124"/>
              </a:buClr>
              <a:buSzPts val="1800"/>
              <a:buFont typeface="Merriweather"/>
              <a:buChar char="●"/>
            </a:pPr>
            <a:r>
              <a:rPr lang="fi" sz="1800" dirty="0">
                <a:solidFill>
                  <a:srgbClr val="202124"/>
                </a:solidFill>
                <a:latin typeface="Merriweather"/>
                <a:ea typeface="Merriweather"/>
                <a:cs typeface="Merriweather"/>
                <a:sym typeface="Merriweather"/>
              </a:rPr>
              <a:t>Vammaisfoorumin kysely vammaisneuvostoille kesällä 2020 (n. 170, 75 paikkakuntaa)</a:t>
            </a:r>
            <a:endParaRPr sz="1800" dirty="0">
              <a:solidFill>
                <a:srgbClr val="202124"/>
              </a:solidFill>
              <a:latin typeface="Merriweather"/>
              <a:ea typeface="Merriweather"/>
              <a:cs typeface="Merriweather"/>
              <a:sym typeface="Merriweather"/>
            </a:endParaRPr>
          </a:p>
          <a:p>
            <a:pPr marL="457200" lvl="0" indent="-342900" algn="l" rtl="0">
              <a:lnSpc>
                <a:spcPct val="115000"/>
              </a:lnSpc>
              <a:spcBef>
                <a:spcPts val="0"/>
              </a:spcBef>
              <a:spcAft>
                <a:spcPts val="0"/>
              </a:spcAft>
              <a:buClr>
                <a:srgbClr val="202124"/>
              </a:buClr>
              <a:buSzPts val="1800"/>
              <a:buFont typeface="Merriweather"/>
              <a:buChar char="●"/>
            </a:pPr>
            <a:r>
              <a:rPr lang="fi" sz="1800" dirty="0">
                <a:solidFill>
                  <a:srgbClr val="202124"/>
                </a:solidFill>
                <a:latin typeface="Merriweather"/>
                <a:ea typeface="Merriweather"/>
                <a:cs typeface="Merriweather"/>
                <a:sym typeface="Merriweather"/>
              </a:rPr>
              <a:t>Keskustelut vammaispoliittisen kentän toimijoiden ja tutkijoiden kanssa</a:t>
            </a:r>
            <a:endParaRPr sz="1800" dirty="0">
              <a:solidFill>
                <a:srgbClr val="202124"/>
              </a:solidFill>
              <a:latin typeface="Merriweather"/>
              <a:ea typeface="Merriweather"/>
              <a:cs typeface="Merriweather"/>
              <a:sym typeface="Merriweather"/>
            </a:endParaRPr>
          </a:p>
          <a:p>
            <a:pPr marL="457200" lvl="0" indent="-342900" algn="l" rtl="0">
              <a:lnSpc>
                <a:spcPct val="115000"/>
              </a:lnSpc>
              <a:spcBef>
                <a:spcPts val="0"/>
              </a:spcBef>
              <a:spcAft>
                <a:spcPts val="0"/>
              </a:spcAft>
              <a:buClr>
                <a:srgbClr val="202124"/>
              </a:buClr>
              <a:buSzPts val="1800"/>
              <a:buFont typeface="Merriweather"/>
              <a:buChar char="●"/>
            </a:pPr>
            <a:r>
              <a:rPr lang="fi" sz="1800" dirty="0">
                <a:solidFill>
                  <a:srgbClr val="202124"/>
                </a:solidFill>
                <a:latin typeface="Merriweather"/>
                <a:ea typeface="Merriweather"/>
                <a:cs typeface="Merriweather"/>
                <a:sym typeface="Merriweather"/>
              </a:rPr>
              <a:t>Invalidiliiton hanke Itä-lapin vammaisneuvostojen kanssa</a:t>
            </a:r>
            <a:endParaRPr sz="2185" dirty="0"/>
          </a:p>
          <a:p>
            <a:pPr marL="0" lvl="0" indent="0" algn="l" rtl="0">
              <a:lnSpc>
                <a:spcPct val="95000"/>
              </a:lnSpc>
              <a:spcBef>
                <a:spcPts val="1200"/>
              </a:spcBef>
              <a:spcAft>
                <a:spcPts val="0"/>
              </a:spcAft>
              <a:buSzPts val="358"/>
              <a:buNone/>
            </a:pPr>
            <a:endParaRPr sz="2185" dirty="0"/>
          </a:p>
          <a:p>
            <a:pPr marL="0" lvl="0" indent="0" algn="l" rtl="0">
              <a:lnSpc>
                <a:spcPct val="95000"/>
              </a:lnSpc>
              <a:spcBef>
                <a:spcPts val="1200"/>
              </a:spcBef>
              <a:spcAft>
                <a:spcPts val="1200"/>
              </a:spcAft>
              <a:buSzPts val="358"/>
              <a:buNone/>
            </a:pPr>
            <a:endParaRPr sz="2185" dirty="0"/>
          </a:p>
        </p:txBody>
      </p:sp>
      <p:sp>
        <p:nvSpPr>
          <p:cNvPr id="102" name="Google Shape;102;p17"/>
          <p:cNvSpPr txBox="1">
            <a:spLocks noGrp="1"/>
          </p:cNvSpPr>
          <p:nvPr>
            <p:ph type="body" idx="1"/>
          </p:nvPr>
        </p:nvSpPr>
        <p:spPr>
          <a:xfrm>
            <a:off x="4547400" y="1299450"/>
            <a:ext cx="4596600" cy="3743604"/>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202124"/>
              </a:buClr>
              <a:buSzPts val="1800"/>
              <a:buFont typeface="Merriweather"/>
              <a:buChar char="●"/>
            </a:pPr>
            <a:r>
              <a:rPr lang="fi" sz="1800" dirty="0">
                <a:solidFill>
                  <a:srgbClr val="202124"/>
                </a:solidFill>
                <a:latin typeface="Merriweather"/>
                <a:ea typeface="Merriweather"/>
                <a:cs typeface="Merriweather"/>
                <a:sym typeface="Merriweather"/>
              </a:rPr>
              <a:t>Funktionshinderkonventionens parallellrapport</a:t>
            </a:r>
            <a:endParaRPr sz="1800" dirty="0">
              <a:solidFill>
                <a:srgbClr val="202124"/>
              </a:solidFill>
              <a:latin typeface="Merriweather"/>
              <a:ea typeface="Merriweather"/>
              <a:cs typeface="Merriweather"/>
              <a:sym typeface="Merriweather"/>
            </a:endParaRPr>
          </a:p>
          <a:p>
            <a:pPr marL="457200" lvl="0" indent="-342900" algn="l" rtl="0">
              <a:lnSpc>
                <a:spcPct val="115000"/>
              </a:lnSpc>
              <a:spcBef>
                <a:spcPts val="0"/>
              </a:spcBef>
              <a:spcAft>
                <a:spcPts val="0"/>
              </a:spcAft>
              <a:buClr>
                <a:srgbClr val="202124"/>
              </a:buClr>
              <a:buSzPts val="1800"/>
              <a:buFont typeface="Merriweather"/>
              <a:buChar char="●"/>
            </a:pPr>
            <a:r>
              <a:rPr lang="fi" sz="1800" dirty="0">
                <a:solidFill>
                  <a:srgbClr val="202124"/>
                </a:solidFill>
                <a:latin typeface="Merriweather"/>
                <a:ea typeface="Merriweather"/>
                <a:cs typeface="Merriweather"/>
                <a:sym typeface="Merriweather"/>
              </a:rPr>
              <a:t>Handikappforums enkät till funktionshinderråden sommaren 2020 (n. 170, 75 orter)</a:t>
            </a:r>
            <a:endParaRPr sz="1800" dirty="0">
              <a:solidFill>
                <a:srgbClr val="202124"/>
              </a:solidFill>
              <a:latin typeface="Merriweather"/>
              <a:ea typeface="Merriweather"/>
              <a:cs typeface="Merriweather"/>
              <a:sym typeface="Merriweather"/>
            </a:endParaRPr>
          </a:p>
          <a:p>
            <a:pPr marL="457200" lvl="0" indent="-342900" algn="l" rtl="0">
              <a:lnSpc>
                <a:spcPct val="115000"/>
              </a:lnSpc>
              <a:spcBef>
                <a:spcPts val="0"/>
              </a:spcBef>
              <a:spcAft>
                <a:spcPts val="0"/>
              </a:spcAft>
              <a:buClr>
                <a:srgbClr val="202124"/>
              </a:buClr>
              <a:buSzPts val="1800"/>
              <a:buFont typeface="Merriweather"/>
              <a:buChar char="●"/>
            </a:pPr>
            <a:r>
              <a:rPr lang="fi" sz="1800" dirty="0">
                <a:solidFill>
                  <a:srgbClr val="202124"/>
                </a:solidFill>
                <a:latin typeface="Merriweather"/>
                <a:ea typeface="Merriweather"/>
                <a:cs typeface="Merriweather"/>
                <a:sym typeface="Merriweather"/>
              </a:rPr>
              <a:t>Diskussioner med aktörer och forskare på det funktionshinderspolitiska fältet</a:t>
            </a:r>
            <a:endParaRPr sz="1800" dirty="0">
              <a:solidFill>
                <a:srgbClr val="202124"/>
              </a:solidFill>
              <a:latin typeface="Merriweather"/>
              <a:ea typeface="Merriweather"/>
              <a:cs typeface="Merriweather"/>
              <a:sym typeface="Merriweather"/>
            </a:endParaRPr>
          </a:p>
          <a:p>
            <a:pPr marL="457200" lvl="0" indent="-342900" algn="l" rtl="0">
              <a:lnSpc>
                <a:spcPct val="115000"/>
              </a:lnSpc>
              <a:spcBef>
                <a:spcPts val="0"/>
              </a:spcBef>
              <a:spcAft>
                <a:spcPts val="0"/>
              </a:spcAft>
              <a:buClr>
                <a:srgbClr val="202124"/>
              </a:buClr>
              <a:buSzPts val="1800"/>
              <a:buFont typeface="Merriweather"/>
              <a:buChar char="●"/>
            </a:pPr>
            <a:r>
              <a:rPr lang="fi" sz="1800" dirty="0">
                <a:solidFill>
                  <a:srgbClr val="202124"/>
                </a:solidFill>
                <a:latin typeface="Merriweather"/>
                <a:ea typeface="Merriweather"/>
                <a:cs typeface="Merriweather"/>
                <a:sym typeface="Merriweather"/>
              </a:rPr>
              <a:t>Invalidförbundets projekt med funktionshindersråden i östra Lappland</a:t>
            </a:r>
            <a:endParaRPr sz="218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389350" y="338650"/>
            <a:ext cx="3914700" cy="623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TAUSTA (kyselytuloksia)</a:t>
            </a:r>
            <a:endParaRPr dirty="0"/>
          </a:p>
        </p:txBody>
      </p:sp>
      <p:sp>
        <p:nvSpPr>
          <p:cNvPr id="108" name="Google Shape;108;p18"/>
          <p:cNvSpPr txBox="1">
            <a:spLocks noGrp="1"/>
          </p:cNvSpPr>
          <p:nvPr>
            <p:ph type="title"/>
          </p:nvPr>
        </p:nvSpPr>
        <p:spPr>
          <a:xfrm>
            <a:off x="4628450" y="338650"/>
            <a:ext cx="4177200" cy="623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BAKGRUND (enkätresultat)</a:t>
            </a:r>
            <a:endParaRPr dirty="0"/>
          </a:p>
        </p:txBody>
      </p:sp>
      <p:sp>
        <p:nvSpPr>
          <p:cNvPr id="109" name="Google Shape;109;p18"/>
          <p:cNvSpPr txBox="1">
            <a:spLocks noGrp="1"/>
          </p:cNvSpPr>
          <p:nvPr>
            <p:ph type="body" idx="1"/>
          </p:nvPr>
        </p:nvSpPr>
        <p:spPr>
          <a:xfrm>
            <a:off x="0" y="1299450"/>
            <a:ext cx="4547400" cy="3759600"/>
          </a:xfrm>
          <a:prstGeom prst="rect">
            <a:avLst/>
          </a:prstGeom>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202124"/>
              </a:buClr>
              <a:buSzPts val="1700"/>
              <a:buFont typeface="Merriweather"/>
              <a:buChar char="●"/>
            </a:pPr>
            <a:r>
              <a:rPr lang="fi" sz="1700">
                <a:solidFill>
                  <a:srgbClr val="202124"/>
                </a:solidFill>
                <a:latin typeface="Merriweather"/>
                <a:ea typeface="Merriweather"/>
                <a:cs typeface="Merriweather"/>
                <a:sym typeface="Merriweather"/>
              </a:rPr>
              <a:t>Vastaajista yli 60 % antoi vastauksen, että osallisuus päätöksenteossa ei toimi hyvin</a:t>
            </a:r>
            <a:endParaRPr sz="1700" dirty="0">
              <a:solidFill>
                <a:srgbClr val="202124"/>
              </a:solidFill>
              <a:latin typeface="Merriweather"/>
              <a:ea typeface="Merriweather"/>
              <a:cs typeface="Merriweather"/>
              <a:sym typeface="Merriweather"/>
            </a:endParaRPr>
          </a:p>
          <a:p>
            <a:pPr marL="457200" lvl="0" indent="-336550" algn="l" rtl="0">
              <a:lnSpc>
                <a:spcPct val="115000"/>
              </a:lnSpc>
              <a:spcBef>
                <a:spcPts val="0"/>
              </a:spcBef>
              <a:spcAft>
                <a:spcPts val="0"/>
              </a:spcAft>
              <a:buClr>
                <a:srgbClr val="202124"/>
              </a:buClr>
              <a:buSzPts val="1700"/>
              <a:buFont typeface="Merriweather"/>
              <a:buChar char="●"/>
            </a:pPr>
            <a:r>
              <a:rPr lang="fi" sz="1700">
                <a:solidFill>
                  <a:srgbClr val="202124"/>
                </a:solidFill>
                <a:latin typeface="Merriweather"/>
                <a:ea typeface="Merriweather"/>
                <a:cs typeface="Merriweather"/>
                <a:sym typeface="Merriweather"/>
              </a:rPr>
              <a:t>Moni koki, että heidät sivuutettiin ja ettei heillä ollut todellista valtaa vaikuttaa asioihin (53/109 avovast.)</a:t>
            </a:r>
            <a:endParaRPr sz="1700" dirty="0">
              <a:solidFill>
                <a:srgbClr val="202124"/>
              </a:solidFill>
              <a:latin typeface="Merriweather"/>
              <a:ea typeface="Merriweather"/>
              <a:cs typeface="Merriweather"/>
              <a:sym typeface="Merriweather"/>
            </a:endParaRPr>
          </a:p>
          <a:p>
            <a:pPr marL="457200" lvl="0" indent="-336550" algn="l" rtl="0">
              <a:lnSpc>
                <a:spcPct val="115000"/>
              </a:lnSpc>
              <a:spcBef>
                <a:spcPts val="0"/>
              </a:spcBef>
              <a:spcAft>
                <a:spcPts val="0"/>
              </a:spcAft>
              <a:buClr>
                <a:srgbClr val="202124"/>
              </a:buClr>
              <a:buSzPts val="1700"/>
              <a:buFont typeface="Merriweather"/>
              <a:buChar char="●"/>
            </a:pPr>
            <a:r>
              <a:rPr lang="fi" sz="1700">
                <a:solidFill>
                  <a:srgbClr val="202124"/>
                </a:solidFill>
                <a:latin typeface="Merriweather"/>
                <a:ea typeface="Merriweather"/>
                <a:cs typeface="Merriweather"/>
                <a:sym typeface="Merriweather"/>
              </a:rPr>
              <a:t>Mahdollisuus tulla ajoissa kuulluksi päätöksenteon kannalta on hyvin yleinen ongelmaa (61 %)</a:t>
            </a:r>
            <a:endParaRPr sz="1700" dirty="0">
              <a:solidFill>
                <a:srgbClr val="202124"/>
              </a:solidFill>
              <a:latin typeface="Merriweather"/>
              <a:ea typeface="Merriweather"/>
              <a:cs typeface="Merriweather"/>
              <a:sym typeface="Merriweather"/>
            </a:endParaRPr>
          </a:p>
          <a:p>
            <a:pPr marL="457200" lvl="0" indent="-336550" algn="l" rtl="0">
              <a:lnSpc>
                <a:spcPct val="115000"/>
              </a:lnSpc>
              <a:spcBef>
                <a:spcPts val="0"/>
              </a:spcBef>
              <a:spcAft>
                <a:spcPts val="0"/>
              </a:spcAft>
              <a:buClr>
                <a:srgbClr val="202124"/>
              </a:buClr>
              <a:buSzPts val="1700"/>
              <a:buFont typeface="Merriweather"/>
              <a:buChar char="●"/>
            </a:pPr>
            <a:r>
              <a:rPr lang="fi" sz="1700">
                <a:solidFill>
                  <a:srgbClr val="000000"/>
                </a:solidFill>
                <a:latin typeface="Merriweather"/>
                <a:ea typeface="Merriweather"/>
                <a:cs typeface="Merriweather"/>
                <a:sym typeface="Merriweather"/>
              </a:rPr>
              <a:t>Jopa erityisesti vammaisia koskevissa asioissa esiintyi merkittävästi ongelmia (45 %)</a:t>
            </a:r>
            <a:endParaRPr sz="1700" dirty="0">
              <a:solidFill>
                <a:srgbClr val="000000"/>
              </a:solidFill>
              <a:latin typeface="Merriweather"/>
              <a:ea typeface="Merriweather"/>
              <a:cs typeface="Merriweather"/>
              <a:sym typeface="Merriweather"/>
            </a:endParaRPr>
          </a:p>
          <a:p>
            <a:pPr marL="0" lvl="0" indent="0" algn="l" rtl="0">
              <a:lnSpc>
                <a:spcPct val="107916"/>
              </a:lnSpc>
              <a:spcBef>
                <a:spcPts val="800"/>
              </a:spcBef>
              <a:spcAft>
                <a:spcPts val="0"/>
              </a:spcAft>
              <a:buNone/>
            </a:pPr>
            <a:endParaRPr sz="1700" dirty="0">
              <a:solidFill>
                <a:srgbClr val="000000"/>
              </a:solidFill>
              <a:latin typeface="Calibri"/>
              <a:ea typeface="Calibri"/>
              <a:cs typeface="Calibri"/>
              <a:sym typeface="Calibri"/>
            </a:endParaRPr>
          </a:p>
          <a:p>
            <a:pPr marL="457200" lvl="0" indent="0" algn="l" rtl="0">
              <a:lnSpc>
                <a:spcPct val="107916"/>
              </a:lnSpc>
              <a:spcBef>
                <a:spcPts val="800"/>
              </a:spcBef>
              <a:spcAft>
                <a:spcPts val="0"/>
              </a:spcAft>
              <a:buNone/>
            </a:pPr>
            <a:endParaRPr sz="1200" dirty="0">
              <a:solidFill>
                <a:srgbClr val="000000"/>
              </a:solidFill>
              <a:latin typeface="Calibri"/>
              <a:ea typeface="Calibri"/>
              <a:cs typeface="Calibri"/>
              <a:sym typeface="Calibri"/>
            </a:endParaRPr>
          </a:p>
          <a:p>
            <a:pPr marL="0" lvl="0" indent="0" algn="l" rtl="0">
              <a:lnSpc>
                <a:spcPct val="95000"/>
              </a:lnSpc>
              <a:spcBef>
                <a:spcPts val="800"/>
              </a:spcBef>
              <a:spcAft>
                <a:spcPts val="0"/>
              </a:spcAft>
              <a:buSzPts val="358"/>
              <a:buNone/>
            </a:pPr>
            <a:endParaRPr sz="2285" dirty="0"/>
          </a:p>
          <a:p>
            <a:pPr marL="0" lvl="0" indent="0" algn="l" rtl="0">
              <a:lnSpc>
                <a:spcPct val="95000"/>
              </a:lnSpc>
              <a:spcBef>
                <a:spcPts val="1200"/>
              </a:spcBef>
              <a:spcAft>
                <a:spcPts val="1200"/>
              </a:spcAft>
              <a:buSzPts val="358"/>
              <a:buNone/>
            </a:pPr>
            <a:endParaRPr sz="2285" dirty="0"/>
          </a:p>
        </p:txBody>
      </p:sp>
      <p:sp>
        <p:nvSpPr>
          <p:cNvPr id="110" name="Google Shape;110;p18"/>
          <p:cNvSpPr txBox="1">
            <a:spLocks noGrp="1"/>
          </p:cNvSpPr>
          <p:nvPr>
            <p:ph type="body" idx="1"/>
          </p:nvPr>
        </p:nvSpPr>
        <p:spPr>
          <a:xfrm>
            <a:off x="4547400" y="1299450"/>
            <a:ext cx="4596600" cy="3731100"/>
          </a:xfrm>
          <a:prstGeom prst="rect">
            <a:avLst/>
          </a:prstGeom>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202124"/>
              </a:buClr>
              <a:buSzPts val="1700"/>
              <a:buFont typeface="Merriweather"/>
              <a:buChar char="●"/>
            </a:pPr>
            <a:r>
              <a:rPr lang="fi" sz="1700" dirty="0">
                <a:solidFill>
                  <a:srgbClr val="202124"/>
                </a:solidFill>
                <a:latin typeface="Merriweather"/>
                <a:ea typeface="Merriweather"/>
                <a:cs typeface="Merriweather"/>
                <a:sym typeface="Merriweather"/>
              </a:rPr>
              <a:t>Över 60 % av respondenterna uppgav att delaktigheten inte förverkligas bra</a:t>
            </a:r>
            <a:endParaRPr sz="1700" dirty="0">
              <a:solidFill>
                <a:srgbClr val="202124"/>
              </a:solidFill>
              <a:latin typeface="Merriweather"/>
              <a:ea typeface="Merriweather"/>
              <a:cs typeface="Merriweather"/>
              <a:sym typeface="Merriweather"/>
            </a:endParaRPr>
          </a:p>
          <a:p>
            <a:pPr marL="457200" lvl="0" indent="-336550" algn="l" rtl="0">
              <a:lnSpc>
                <a:spcPct val="115000"/>
              </a:lnSpc>
              <a:spcBef>
                <a:spcPts val="0"/>
              </a:spcBef>
              <a:spcAft>
                <a:spcPts val="0"/>
              </a:spcAft>
              <a:buClr>
                <a:srgbClr val="202124"/>
              </a:buClr>
              <a:buSzPts val="1700"/>
              <a:buFont typeface="Merriweather"/>
              <a:buChar char="●"/>
            </a:pPr>
            <a:r>
              <a:rPr lang="fi" sz="1700" dirty="0">
                <a:solidFill>
                  <a:srgbClr val="202124"/>
                </a:solidFill>
                <a:latin typeface="Merriweather"/>
                <a:ea typeface="Merriweather"/>
                <a:cs typeface="Merriweather"/>
                <a:sym typeface="Merriweather"/>
              </a:rPr>
              <a:t>Många upplevde att de blir åsidosatta och att de inte har verklig makt (53/109 av öppna svaren)</a:t>
            </a:r>
            <a:endParaRPr sz="1700" dirty="0">
              <a:solidFill>
                <a:srgbClr val="202124"/>
              </a:solidFill>
              <a:latin typeface="Merriweather"/>
              <a:ea typeface="Merriweather"/>
              <a:cs typeface="Merriweather"/>
              <a:sym typeface="Merriweather"/>
            </a:endParaRPr>
          </a:p>
          <a:p>
            <a:pPr marL="457200" lvl="0" indent="-336550" algn="l" rtl="0">
              <a:lnSpc>
                <a:spcPct val="115000"/>
              </a:lnSpc>
              <a:spcBef>
                <a:spcPts val="0"/>
              </a:spcBef>
              <a:spcAft>
                <a:spcPts val="0"/>
              </a:spcAft>
              <a:buClr>
                <a:srgbClr val="202124"/>
              </a:buClr>
              <a:buSzPts val="1700"/>
              <a:buFont typeface="Merriweather"/>
              <a:buChar char="●"/>
            </a:pPr>
            <a:r>
              <a:rPr lang="fi" sz="1700" dirty="0">
                <a:solidFill>
                  <a:srgbClr val="202124"/>
                </a:solidFill>
                <a:latin typeface="Merriweather"/>
                <a:ea typeface="Merriweather"/>
                <a:cs typeface="Merriweather"/>
                <a:sym typeface="Merriweather"/>
              </a:rPr>
              <a:t>Möjligheten att bli hörd i tid var ett allmänt förekommande problem (61%)</a:t>
            </a:r>
            <a:endParaRPr sz="1700" dirty="0">
              <a:solidFill>
                <a:srgbClr val="202124"/>
              </a:solidFill>
              <a:latin typeface="Merriweather"/>
              <a:ea typeface="Merriweather"/>
              <a:cs typeface="Merriweather"/>
              <a:sym typeface="Merriweather"/>
            </a:endParaRPr>
          </a:p>
          <a:p>
            <a:pPr marL="457200" lvl="0" indent="-336550" algn="l" rtl="0">
              <a:lnSpc>
                <a:spcPct val="115000"/>
              </a:lnSpc>
              <a:spcBef>
                <a:spcPts val="0"/>
              </a:spcBef>
              <a:spcAft>
                <a:spcPts val="0"/>
              </a:spcAft>
              <a:buClr>
                <a:srgbClr val="202124"/>
              </a:buClr>
              <a:buSzPts val="1700"/>
              <a:buFont typeface="Merriweather"/>
              <a:buChar char="●"/>
            </a:pPr>
            <a:r>
              <a:rPr lang="fi" sz="1700" dirty="0">
                <a:solidFill>
                  <a:srgbClr val="202124"/>
                </a:solidFill>
                <a:latin typeface="Merriweather"/>
                <a:ea typeface="Merriweather"/>
                <a:cs typeface="Merriweather"/>
                <a:sym typeface="Merriweather"/>
              </a:rPr>
              <a:t>T.o.m. i fråga om ärenden som spec. berör personer med funktionshinder upplevdes problem (45 %)</a:t>
            </a:r>
            <a:endParaRPr sz="1700" dirty="0">
              <a:solidFill>
                <a:srgbClr val="202124"/>
              </a:solidFill>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311725" y="500925"/>
            <a:ext cx="39147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t>ONGELMA</a:t>
            </a:r>
            <a:endParaRPr dirty="0"/>
          </a:p>
        </p:txBody>
      </p:sp>
      <p:sp>
        <p:nvSpPr>
          <p:cNvPr id="116" name="Google Shape;116;p19"/>
          <p:cNvSpPr txBox="1">
            <a:spLocks noGrp="1"/>
          </p:cNvSpPr>
          <p:nvPr>
            <p:ph type="title"/>
          </p:nvPr>
        </p:nvSpPr>
        <p:spPr>
          <a:xfrm>
            <a:off x="4572000" y="500925"/>
            <a:ext cx="41772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t>PROBLEM</a:t>
            </a:r>
            <a:endParaRPr dirty="0"/>
          </a:p>
        </p:txBody>
      </p:sp>
      <p:sp>
        <p:nvSpPr>
          <p:cNvPr id="117" name="Google Shape;117;p19"/>
          <p:cNvSpPr txBox="1">
            <a:spLocks noGrp="1"/>
          </p:cNvSpPr>
          <p:nvPr>
            <p:ph type="body" idx="1"/>
          </p:nvPr>
        </p:nvSpPr>
        <p:spPr>
          <a:xfrm>
            <a:off x="155875" y="1299450"/>
            <a:ext cx="4226400" cy="3734368"/>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202124"/>
              </a:buClr>
              <a:buSzPts val="2000"/>
              <a:buFont typeface="Merriweather"/>
              <a:buChar char="●"/>
            </a:pPr>
            <a:r>
              <a:rPr lang="fi" sz="2000" dirty="0">
                <a:solidFill>
                  <a:srgbClr val="202124"/>
                </a:solidFill>
                <a:latin typeface="Merriweather"/>
                <a:ea typeface="Merriweather"/>
                <a:cs typeface="Merriweather"/>
                <a:sym typeface="Merriweather"/>
              </a:rPr>
              <a:t>Vammaisneuvostojen osaaminen on laiminlyöty voimavara</a:t>
            </a:r>
            <a:endParaRPr sz="2000" dirty="0">
              <a:solidFill>
                <a:srgbClr val="202124"/>
              </a:solidFill>
              <a:latin typeface="Merriweather"/>
              <a:ea typeface="Merriweather"/>
              <a:cs typeface="Merriweather"/>
              <a:sym typeface="Merriweather"/>
            </a:endParaRPr>
          </a:p>
          <a:p>
            <a:pPr marL="0" lvl="0" indent="0" algn="l" rtl="0">
              <a:lnSpc>
                <a:spcPct val="115000"/>
              </a:lnSpc>
              <a:spcBef>
                <a:spcPts val="0"/>
              </a:spcBef>
              <a:spcAft>
                <a:spcPts val="0"/>
              </a:spcAft>
              <a:buNone/>
            </a:pPr>
            <a:endParaRPr sz="2000" dirty="0">
              <a:solidFill>
                <a:srgbClr val="202124"/>
              </a:solidFill>
              <a:latin typeface="Merriweather"/>
              <a:ea typeface="Merriweather"/>
              <a:cs typeface="Merriweather"/>
              <a:sym typeface="Merriweather"/>
            </a:endParaRPr>
          </a:p>
          <a:p>
            <a:pPr marL="457200" lvl="0" indent="-355600" algn="l" rtl="0">
              <a:lnSpc>
                <a:spcPct val="115000"/>
              </a:lnSpc>
              <a:spcBef>
                <a:spcPts val="0"/>
              </a:spcBef>
              <a:spcAft>
                <a:spcPts val="0"/>
              </a:spcAft>
              <a:buClr>
                <a:srgbClr val="202124"/>
              </a:buClr>
              <a:buSzPts val="2000"/>
              <a:buFont typeface="Merriweather"/>
              <a:buChar char="⇒"/>
            </a:pPr>
            <a:r>
              <a:rPr lang="fi" sz="2000" dirty="0">
                <a:solidFill>
                  <a:srgbClr val="202124"/>
                </a:solidFill>
                <a:latin typeface="Merriweather"/>
                <a:ea typeface="Merriweather"/>
                <a:cs typeface="Merriweather"/>
                <a:sym typeface="Merriweather"/>
              </a:rPr>
              <a:t>Tätä voitaisiin hyödyntää nykyistä paremmin kehittämällä yhteistyötä ja selkeyttämällä päätöksentekoprosesseja kunnissa</a:t>
            </a:r>
            <a:endParaRPr sz="2000" dirty="0">
              <a:solidFill>
                <a:srgbClr val="202124"/>
              </a:solidFill>
              <a:latin typeface="Merriweather"/>
              <a:ea typeface="Merriweather"/>
              <a:cs typeface="Merriweather"/>
              <a:sym typeface="Merriweather"/>
            </a:endParaRPr>
          </a:p>
          <a:p>
            <a:pPr marL="0" lvl="0" indent="0" algn="l" rtl="0">
              <a:lnSpc>
                <a:spcPct val="95000"/>
              </a:lnSpc>
              <a:spcBef>
                <a:spcPts val="1200"/>
              </a:spcBef>
              <a:spcAft>
                <a:spcPts val="0"/>
              </a:spcAft>
              <a:buSzPts val="358"/>
              <a:buNone/>
            </a:pPr>
            <a:endParaRPr sz="2185" dirty="0"/>
          </a:p>
          <a:p>
            <a:pPr marL="0" lvl="0" indent="0" algn="l" rtl="0">
              <a:lnSpc>
                <a:spcPct val="95000"/>
              </a:lnSpc>
              <a:spcBef>
                <a:spcPts val="1200"/>
              </a:spcBef>
              <a:spcAft>
                <a:spcPts val="0"/>
              </a:spcAft>
              <a:buSzPts val="358"/>
              <a:buNone/>
            </a:pPr>
            <a:endParaRPr sz="2185" dirty="0"/>
          </a:p>
          <a:p>
            <a:pPr marL="0" lvl="0" indent="0" algn="l" rtl="0">
              <a:lnSpc>
                <a:spcPct val="95000"/>
              </a:lnSpc>
              <a:spcBef>
                <a:spcPts val="1200"/>
              </a:spcBef>
              <a:spcAft>
                <a:spcPts val="1200"/>
              </a:spcAft>
              <a:buSzPts val="358"/>
              <a:buNone/>
            </a:pPr>
            <a:endParaRPr sz="2185" dirty="0"/>
          </a:p>
        </p:txBody>
      </p:sp>
      <p:sp>
        <p:nvSpPr>
          <p:cNvPr id="118" name="Google Shape;118;p19"/>
          <p:cNvSpPr txBox="1">
            <a:spLocks noGrp="1"/>
          </p:cNvSpPr>
          <p:nvPr>
            <p:ph type="body" idx="1"/>
          </p:nvPr>
        </p:nvSpPr>
        <p:spPr>
          <a:xfrm>
            <a:off x="4547400" y="1299449"/>
            <a:ext cx="4226400" cy="3734367"/>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202124"/>
              </a:buClr>
              <a:buSzPts val="2000"/>
              <a:buFont typeface="Merriweather"/>
              <a:buChar char="●"/>
            </a:pPr>
            <a:r>
              <a:rPr lang="fi" sz="2000" dirty="0">
                <a:solidFill>
                  <a:srgbClr val="202124"/>
                </a:solidFill>
                <a:latin typeface="Merriweather"/>
                <a:ea typeface="Merriweather"/>
                <a:cs typeface="Merriweather"/>
                <a:sym typeface="Merriweather"/>
              </a:rPr>
              <a:t>Funktionshinderrådens kunskap är en förbisedd resurs</a:t>
            </a:r>
            <a:endParaRPr sz="1800" dirty="0">
              <a:solidFill>
                <a:srgbClr val="202124"/>
              </a:solidFill>
              <a:latin typeface="Merriweather"/>
              <a:ea typeface="Merriweather"/>
              <a:cs typeface="Merriweather"/>
              <a:sym typeface="Merriweather"/>
            </a:endParaRPr>
          </a:p>
          <a:p>
            <a:pPr marL="0" lvl="0" indent="0" algn="l" rtl="0">
              <a:lnSpc>
                <a:spcPct val="115000"/>
              </a:lnSpc>
              <a:spcBef>
                <a:spcPts val="0"/>
              </a:spcBef>
              <a:spcAft>
                <a:spcPts val="0"/>
              </a:spcAft>
              <a:buNone/>
            </a:pPr>
            <a:endParaRPr sz="1800" dirty="0">
              <a:solidFill>
                <a:srgbClr val="202124"/>
              </a:solidFill>
              <a:latin typeface="Merriweather"/>
              <a:ea typeface="Merriweather"/>
              <a:cs typeface="Merriweather"/>
              <a:sym typeface="Merriweather"/>
            </a:endParaRPr>
          </a:p>
          <a:p>
            <a:pPr marL="457200" lvl="0" indent="-355600" algn="l" rtl="0">
              <a:lnSpc>
                <a:spcPct val="115000"/>
              </a:lnSpc>
              <a:spcBef>
                <a:spcPts val="0"/>
              </a:spcBef>
              <a:spcAft>
                <a:spcPts val="0"/>
              </a:spcAft>
              <a:buClr>
                <a:srgbClr val="202124"/>
              </a:buClr>
              <a:buSzPts val="2000"/>
              <a:buFont typeface="Merriweather"/>
              <a:buChar char="⇒"/>
            </a:pPr>
            <a:r>
              <a:rPr lang="fi" sz="2000" dirty="0">
                <a:solidFill>
                  <a:srgbClr val="202124"/>
                </a:solidFill>
                <a:latin typeface="Merriweather"/>
                <a:ea typeface="Merriweather"/>
                <a:cs typeface="Merriweather"/>
                <a:sym typeface="Merriweather"/>
              </a:rPr>
              <a:t>Den kunde bättre utnyttjas än tidigare genom att utveckla samarbetet och förtydliga beslutsprocesserna i kommunerna</a:t>
            </a:r>
            <a:endParaRPr sz="2000" dirty="0">
              <a:solidFill>
                <a:srgbClr val="202124"/>
              </a:solidFill>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311725" y="500925"/>
            <a:ext cx="39147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fi" sz="2320"/>
              <a:t>SIDOSRYHMÄANALYYSI</a:t>
            </a:r>
            <a:endParaRPr sz="2320" dirty="0"/>
          </a:p>
        </p:txBody>
      </p:sp>
      <p:sp>
        <p:nvSpPr>
          <p:cNvPr id="124" name="Google Shape;124;p20"/>
          <p:cNvSpPr txBox="1">
            <a:spLocks noGrp="1"/>
          </p:cNvSpPr>
          <p:nvPr>
            <p:ph type="title"/>
          </p:nvPr>
        </p:nvSpPr>
        <p:spPr>
          <a:xfrm>
            <a:off x="4572000" y="500925"/>
            <a:ext cx="45720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fi" sz="2320"/>
              <a:t>INTRESSENTGRUPPSANALYS</a:t>
            </a:r>
            <a:endParaRPr sz="2320" dirty="0"/>
          </a:p>
        </p:txBody>
      </p:sp>
      <p:pic>
        <p:nvPicPr>
          <p:cNvPr id="125" name="Google Shape;125;p20" descr="Suomeksi: Kuvassa tyhjästä nelikenttä, jossa x-akseli kuvaa sitä, onko kentään sijoitettavalla taholla/toimijalla pieni intressi (vasemmalla) vai suuri intressi (oikealla) johonkin tiettyyn asiaan nähden. Y-akseli kuvaa sitä, onko taholla/toimijalla pieni vaikutusvalta (alhaalla) vai suuri vaikutusvalta (ylhäällä).&#10;På svenska: Bild av ett tomt fyrfält var x-axeln beskriver om aktören i fyrfältet har ett litet intresse (till vänster) eller stort intresse för en viss sak. Y-axeln beskriver om aktören har litet inflytande (nere) eller stort inflytande (uppe)."/>
          <p:cNvPicPr preferRelativeResize="0"/>
          <p:nvPr/>
        </p:nvPicPr>
        <p:blipFill rotWithShape="1">
          <a:blip r:embed="rId3">
            <a:alphaModFix/>
            <a:biLevel thresh="75000"/>
            <a:extLst>
              <a:ext uri="{BEBA8EAE-BF5A-486C-A8C5-ECC9F3942E4B}">
                <a14:imgProps xmlns:a14="http://schemas.microsoft.com/office/drawing/2010/main">
                  <a14:imgLayer r:embed="rId4">
                    <a14:imgEffect>
                      <a14:brightnessContrast contrast="40000"/>
                    </a14:imgEffect>
                  </a14:imgLayer>
                </a14:imgProps>
              </a:ext>
            </a:extLst>
          </a:blip>
          <a:srcRect l="20830" t="43234" r="32167" b="11887"/>
          <a:stretch/>
        </p:blipFill>
        <p:spPr>
          <a:xfrm>
            <a:off x="1340450" y="1286800"/>
            <a:ext cx="6463089" cy="3856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311725" y="500925"/>
            <a:ext cx="39147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fi" sz="2320"/>
              <a:t>SIDOSRYHMÄANALYYSI</a:t>
            </a:r>
            <a:endParaRPr sz="2320" dirty="0"/>
          </a:p>
        </p:txBody>
      </p:sp>
      <p:sp>
        <p:nvSpPr>
          <p:cNvPr id="131" name="Google Shape;131;p21"/>
          <p:cNvSpPr txBox="1">
            <a:spLocks noGrp="1"/>
          </p:cNvSpPr>
          <p:nvPr>
            <p:ph type="title"/>
          </p:nvPr>
        </p:nvSpPr>
        <p:spPr>
          <a:xfrm>
            <a:off x="4572000" y="500925"/>
            <a:ext cx="45720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fi" sz="2320"/>
              <a:t>INTRESSENTGRUPPSANALYS</a:t>
            </a:r>
            <a:endParaRPr sz="2320" dirty="0"/>
          </a:p>
        </p:txBody>
      </p:sp>
      <p:pic>
        <p:nvPicPr>
          <p:cNvPr id="132" name="Google Shape;132;p21" descr="Suomeksi: Kuvassa edellisen dian nelikenttä, johon on lisätty esimerkin omaisesti eri tahoja/toimijoita, sen mukaan millainen vaikutusvallan ja intressi niillä on vammaisia henkilöitä koskevia kysymyksiä ajatellen. Vammaisneuvosto on sijoitettu alas oikealle, eli ruutuun, jossa on suuri intressi mutta pieni vaikautusvalta. &#10;På svenska: Fyrfältet från föregående sida var olika aktörer har exemplifierande plaverats i olika rutor beroende på deras inflytande och intresse för funktionshinderfrågor. Funktionsråden har placerats i rutan nere till höger var intresset är stor men inflytandet litet. "/>
          <p:cNvPicPr preferRelativeResize="0"/>
          <p:nvPr/>
        </p:nvPicPr>
        <p:blipFill rotWithShape="1">
          <a:blip r:embed="rId3">
            <a:alphaModFix/>
          </a:blip>
          <a:srcRect l="30980" t="31403" r="16304" b="17190"/>
          <a:stretch/>
        </p:blipFill>
        <p:spPr>
          <a:xfrm>
            <a:off x="1054562" y="1284700"/>
            <a:ext cx="7034875" cy="3858799"/>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2555</TotalTime>
  <Words>1678</Words>
  <Application>Microsoft Macintosh PowerPoint</Application>
  <PresentationFormat>Näytössä katseltava esitys (16:9)</PresentationFormat>
  <Paragraphs>218</Paragraphs>
  <Slides>20</Slides>
  <Notes>20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20</vt:i4>
      </vt:variant>
    </vt:vector>
  </HeadingPairs>
  <TitlesOfParts>
    <vt:vector size="26" baseType="lpstr">
      <vt:lpstr>Merriweather</vt:lpstr>
      <vt:lpstr>Times New Roman</vt:lpstr>
      <vt:lpstr>Roboto</vt:lpstr>
      <vt:lpstr>Calibri</vt:lpstr>
      <vt:lpstr>Arial</vt:lpstr>
      <vt:lpstr>Paradigm</vt:lpstr>
      <vt:lpstr>Miten parantaa vammaisneuvoston  ja kunnan päätöksentekijöiden yhteistyötä    Hur kan vi förbättra samarbetet med funktionshinderråden och kommunala beslutsfattare</vt:lpstr>
      <vt:lpstr>SITRA LAB</vt:lpstr>
      <vt:lpstr>SITRA LAB 3: DEMOKRATIAN KAPEIKOT</vt:lpstr>
      <vt:lpstr>“Nothing about us without us”-tiimi/-teamet</vt:lpstr>
      <vt:lpstr>TAUSTA</vt:lpstr>
      <vt:lpstr>TAUSTA (kyselytuloksia)</vt:lpstr>
      <vt:lpstr>ONGELMA</vt:lpstr>
      <vt:lpstr>SIDOSRYHMÄANALYYSI</vt:lpstr>
      <vt:lpstr>SIDOSRYHMÄANALYYSI</vt:lpstr>
      <vt:lpstr>ONGELMA (jatk.)</vt:lpstr>
      <vt:lpstr>VAIKUTTAMISORGANISAATIOT</vt:lpstr>
      <vt:lpstr>KOKEILUMME</vt:lpstr>
      <vt:lpstr>KOKEILUN TAVOITTEET</vt:lpstr>
      <vt:lpstr>KOKEILUN OSALLISTUJAT</vt:lpstr>
      <vt:lpstr>HAVAINTOJA SYSTEEMISTÄ</vt:lpstr>
      <vt:lpstr>VAIKUTTAMISEN AVAIMET</vt:lpstr>
      <vt:lpstr>ESIMERKKEJÄ IDEOISTA YHTEISTYÖN PARANTAMISEKSI</vt:lpstr>
      <vt:lpstr>ESIMERKKEJÄ IDEOISTA YHTEISTYÖN PARANTAMISEKSI</vt:lpstr>
      <vt:lpstr>JOHTOPÄÄTÖKSET</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Miten parantaa vammaisneuvoston  ja kunnan päätöksentekijöiden yhteistyötä    Hur kan vi förbättra samarbetet med funktionshinderråden och kommunala beslutsfattare</dc:title>
  <cp:lastModifiedBy>Elisabeth Hästbacka</cp:lastModifiedBy>
  <cp:revision>11</cp:revision>
  <dcterms:modified xsi:type="dcterms:W3CDTF">2021-11-19T06:14:03Z</dcterms:modified>
</cp:coreProperties>
</file>