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9" r:id="rId6"/>
    <p:sldId id="301" r:id="rId7"/>
    <p:sldId id="305" r:id="rId8"/>
    <p:sldId id="297" r:id="rId9"/>
    <p:sldId id="309" r:id="rId10"/>
    <p:sldId id="310" r:id="rId11"/>
    <p:sldId id="311" r:id="rId12"/>
    <p:sldId id="312" r:id="rId13"/>
    <p:sldId id="313" r:id="rId14"/>
    <p:sldId id="316" r:id="rId15"/>
    <p:sldId id="26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633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96"/>
    </p:cViewPr>
  </p:sorter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B894-6F0A-4260-8EA6-72C111E3A10E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5DFD3-7B81-4700-A122-EFFC360336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92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08D9-6F1A-481A-9A8B-2C9DC31B22C3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96E4-977E-48FA-886F-47174D14A9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45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885" y="5442028"/>
            <a:ext cx="9228201" cy="865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0151"/>
            <a:ext cx="10058400" cy="247261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" y="306699"/>
            <a:ext cx="1116986" cy="133883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1525" y="4292298"/>
            <a:ext cx="10782300" cy="98851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6000" spc="-12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66550" y="6412447"/>
            <a:ext cx="1121767" cy="37085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FF8CBFA-87D6-4E1A-9D78-2D4173EA97EF}" type="datetime1">
              <a:rPr lang="fi-FI" smtClean="0"/>
              <a:t>9.11.2021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600" b="1" spc="1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0DD6856-F15C-440B-BABD-03776EA0C42A}"/>
              </a:ext>
            </a:extLst>
          </p:cNvPr>
          <p:cNvGrpSpPr/>
          <p:nvPr userDrawn="1"/>
        </p:nvGrpSpPr>
        <p:grpSpPr>
          <a:xfrm>
            <a:off x="9362433" y="-10934"/>
            <a:ext cx="2146436" cy="635265"/>
            <a:chOff x="9673389" y="2"/>
            <a:chExt cx="2146436" cy="635265"/>
          </a:xfrm>
        </p:grpSpPr>
        <p:sp>
          <p:nvSpPr>
            <p:cNvPr id="5" name="Vuokaaviosymboli: Viive 4"/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96" y="141787"/>
              <a:ext cx="1706620" cy="251644"/>
            </a:xfrm>
            <a:prstGeom prst="rect">
              <a:avLst/>
            </a:prstGeom>
          </p:spPr>
        </p:pic>
      </p:grpSp>
      <p:sp>
        <p:nvSpPr>
          <p:cNvPr id="7" name="Tekstiruutu 6"/>
          <p:cNvSpPr txBox="1"/>
          <p:nvPr userDrawn="1"/>
        </p:nvSpPr>
        <p:spPr>
          <a:xfrm>
            <a:off x="1410230" y="899134"/>
            <a:ext cx="57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i="1" dirty="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43EBE66-80F5-47AC-8FE2-95F24050D3F3}"/>
              </a:ext>
            </a:extLst>
          </p:cNvPr>
          <p:cNvSpPr txBox="1"/>
          <p:nvPr userDrawn="1"/>
        </p:nvSpPr>
        <p:spPr>
          <a:xfrm>
            <a:off x="2627697" y="664133"/>
            <a:ext cx="743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i="0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Keski-Pohjanmaan hyvinvointialue</a:t>
            </a:r>
          </a:p>
          <a:p>
            <a:pPr algn="ctr"/>
            <a:r>
              <a:rPr lang="fi-FI" sz="2000" b="1" i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Hoitaa, palvelee ja pelastaa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5F312859-3351-45EA-9C12-9D5A20F8D6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" y="1806749"/>
            <a:ext cx="1176119" cy="11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dia P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00713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640808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84296AC9-C437-46D3-BC9A-27CE16E6765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1E1A34B-86D9-4459-B801-1E10D415D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4652340"/>
            <a:ext cx="2882756" cy="1681687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3A3DBACD-B8FF-4A0D-B7A0-9B1989544B82}"/>
              </a:ext>
            </a:extLst>
          </p:cNvPr>
          <p:cNvCxnSpPr>
            <a:cxnSpLocks/>
          </p:cNvCxnSpPr>
          <p:nvPr userDrawn="1"/>
        </p:nvCxnSpPr>
        <p:spPr>
          <a:xfrm>
            <a:off x="0" y="6330462"/>
            <a:ext cx="121920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4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dia-matala-ala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6940531-A296-45A7-BAA8-D2C8DA734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>
            <a:off x="0" y="5245031"/>
            <a:ext cx="8162222" cy="128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00713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651595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497379D1-901B-4F8F-8269-C53E8004CFB0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823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uva 3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0FDBD4-7110-4EB9-96F8-99F21E5A5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>
            <a:off x="0" y="5245031"/>
            <a:ext cx="8162222" cy="128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84237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cxnSp>
        <p:nvCxnSpPr>
          <p:cNvPr id="88" name="Straight Connector 11"/>
          <p:cNvCxnSpPr>
            <a:cxnSpLocks noChangeAspect="1"/>
          </p:cNvCxnSpPr>
          <p:nvPr userDrawn="1"/>
        </p:nvCxnSpPr>
        <p:spPr>
          <a:xfrm flipV="1">
            <a:off x="6079473" y="2265528"/>
            <a:ext cx="0" cy="1000277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0"/>
          <p:cNvCxnSpPr>
            <a:cxnSpLocks noChangeAspect="1"/>
          </p:cNvCxnSpPr>
          <p:nvPr userDrawn="1"/>
        </p:nvCxnSpPr>
        <p:spPr>
          <a:xfrm flipH="1">
            <a:off x="8340830" y="3841887"/>
            <a:ext cx="1" cy="930546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24"/>
          <p:cNvCxnSpPr>
            <a:cxnSpLocks noChangeAspect="1"/>
          </p:cNvCxnSpPr>
          <p:nvPr userDrawn="1"/>
        </p:nvCxnSpPr>
        <p:spPr>
          <a:xfrm flipV="1">
            <a:off x="10559026" y="2265528"/>
            <a:ext cx="0" cy="1000277"/>
          </a:xfrm>
          <a:prstGeom prst="line">
            <a:avLst/>
          </a:prstGeom>
          <a:ln w="2857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7"/>
          <p:cNvCxnSpPr>
            <a:cxnSpLocks noChangeAspect="1"/>
          </p:cNvCxnSpPr>
          <p:nvPr userDrawn="1"/>
        </p:nvCxnSpPr>
        <p:spPr>
          <a:xfrm flipV="1">
            <a:off x="1619698" y="2265528"/>
            <a:ext cx="0" cy="1000277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0"/>
          <p:cNvCxnSpPr>
            <a:cxnSpLocks noChangeAspect="1"/>
          </p:cNvCxnSpPr>
          <p:nvPr userDrawn="1"/>
        </p:nvCxnSpPr>
        <p:spPr>
          <a:xfrm flipH="1">
            <a:off x="3876496" y="3894511"/>
            <a:ext cx="1" cy="91958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iagonal Stripe 5"/>
          <p:cNvSpPr>
            <a:spLocks noChangeAspect="1"/>
          </p:cNvSpPr>
          <p:nvPr userDrawn="1"/>
        </p:nvSpPr>
        <p:spPr>
          <a:xfrm rot="2699999">
            <a:off x="717245" y="2899211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0" name="Diagonal Stripe 5"/>
          <p:cNvSpPr>
            <a:spLocks noChangeAspect="1"/>
          </p:cNvSpPr>
          <p:nvPr userDrawn="1"/>
        </p:nvSpPr>
        <p:spPr>
          <a:xfrm rot="13491721">
            <a:off x="2950556" y="2409493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1" name="Diagonal Stripe 5"/>
          <p:cNvSpPr>
            <a:spLocks noChangeAspect="1"/>
          </p:cNvSpPr>
          <p:nvPr userDrawn="1"/>
        </p:nvSpPr>
        <p:spPr>
          <a:xfrm rot="2699999">
            <a:off x="5171659" y="2872385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2" name="Diagonal Stripe 5"/>
          <p:cNvSpPr>
            <a:spLocks noChangeAspect="1"/>
          </p:cNvSpPr>
          <p:nvPr userDrawn="1"/>
        </p:nvSpPr>
        <p:spPr>
          <a:xfrm rot="13491721">
            <a:off x="7432011" y="2391908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3" name="Diagonal Stripe 5"/>
          <p:cNvSpPr>
            <a:spLocks noChangeAspect="1"/>
          </p:cNvSpPr>
          <p:nvPr userDrawn="1"/>
        </p:nvSpPr>
        <p:spPr>
          <a:xfrm rot="2699999">
            <a:off x="9656573" y="2862984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43" name="Tekstin paikkamerkki 142"/>
          <p:cNvSpPr>
            <a:spLocks noGrp="1"/>
          </p:cNvSpPr>
          <p:nvPr>
            <p:ph type="body" sz="quarter" idx="13"/>
          </p:nvPr>
        </p:nvSpPr>
        <p:spPr>
          <a:xfrm>
            <a:off x="829340" y="154956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6" name="Tekstin paikkamerkki 142"/>
          <p:cNvSpPr>
            <a:spLocks noGrp="1"/>
          </p:cNvSpPr>
          <p:nvPr>
            <p:ph type="body" sz="quarter" idx="15"/>
          </p:nvPr>
        </p:nvSpPr>
        <p:spPr>
          <a:xfrm>
            <a:off x="5367045" y="1549462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7" name="Tekstin paikkamerkki 142"/>
          <p:cNvSpPr>
            <a:spLocks noGrp="1"/>
          </p:cNvSpPr>
          <p:nvPr>
            <p:ph type="body" sz="quarter" idx="16"/>
          </p:nvPr>
        </p:nvSpPr>
        <p:spPr>
          <a:xfrm>
            <a:off x="9749931" y="1554019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8" name="Tekstin paikkamerkki 142"/>
          <p:cNvSpPr>
            <a:spLocks noGrp="1"/>
          </p:cNvSpPr>
          <p:nvPr>
            <p:ph type="body" sz="quarter" idx="17"/>
          </p:nvPr>
        </p:nvSpPr>
        <p:spPr>
          <a:xfrm>
            <a:off x="3135464" y="5053154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9" name="Tekstin paikkamerkki 142"/>
          <p:cNvSpPr>
            <a:spLocks noGrp="1"/>
          </p:cNvSpPr>
          <p:nvPr>
            <p:ph type="body" sz="quarter" idx="18"/>
          </p:nvPr>
        </p:nvSpPr>
        <p:spPr>
          <a:xfrm>
            <a:off x="7669410" y="505073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0" name="Tekstin paikkamerkki 142"/>
          <p:cNvSpPr>
            <a:spLocks noGrp="1"/>
          </p:cNvSpPr>
          <p:nvPr>
            <p:ph type="body" sz="quarter" idx="19"/>
          </p:nvPr>
        </p:nvSpPr>
        <p:spPr>
          <a:xfrm>
            <a:off x="899854" y="3399130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1" name="Tekstin paikkamerkki 142"/>
          <p:cNvSpPr>
            <a:spLocks noGrp="1"/>
          </p:cNvSpPr>
          <p:nvPr>
            <p:ph type="body" sz="quarter" idx="20"/>
          </p:nvPr>
        </p:nvSpPr>
        <p:spPr>
          <a:xfrm>
            <a:off x="3123282" y="3395213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2" name="Tekstin paikkamerkki 142"/>
          <p:cNvSpPr>
            <a:spLocks noGrp="1"/>
          </p:cNvSpPr>
          <p:nvPr>
            <p:ph type="body" sz="quarter" idx="21"/>
          </p:nvPr>
        </p:nvSpPr>
        <p:spPr>
          <a:xfrm>
            <a:off x="5317302" y="3403014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3" name="Tekstin paikkamerkki 142"/>
          <p:cNvSpPr>
            <a:spLocks noGrp="1"/>
          </p:cNvSpPr>
          <p:nvPr>
            <p:ph type="body" sz="quarter" idx="22"/>
          </p:nvPr>
        </p:nvSpPr>
        <p:spPr>
          <a:xfrm>
            <a:off x="7637907" y="3391206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4" name="Tekstin paikkamerkki 142"/>
          <p:cNvSpPr>
            <a:spLocks noGrp="1"/>
          </p:cNvSpPr>
          <p:nvPr>
            <p:ph type="body" sz="quarter" idx="23"/>
          </p:nvPr>
        </p:nvSpPr>
        <p:spPr>
          <a:xfrm>
            <a:off x="9795147" y="338439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3F7F5E89-3379-4AC1-BA4C-A02D32D5A213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92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kajanadia-PELA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84237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cxnSp>
        <p:nvCxnSpPr>
          <p:cNvPr id="88" name="Straight Connector 11"/>
          <p:cNvCxnSpPr>
            <a:cxnSpLocks noChangeAspect="1"/>
          </p:cNvCxnSpPr>
          <p:nvPr userDrawn="1"/>
        </p:nvCxnSpPr>
        <p:spPr>
          <a:xfrm flipV="1">
            <a:off x="6079473" y="2265528"/>
            <a:ext cx="0" cy="1000277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0"/>
          <p:cNvCxnSpPr>
            <a:cxnSpLocks noChangeAspect="1"/>
          </p:cNvCxnSpPr>
          <p:nvPr userDrawn="1"/>
        </p:nvCxnSpPr>
        <p:spPr>
          <a:xfrm flipH="1">
            <a:off x="8340830" y="3841887"/>
            <a:ext cx="1" cy="930546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24"/>
          <p:cNvCxnSpPr>
            <a:cxnSpLocks noChangeAspect="1"/>
          </p:cNvCxnSpPr>
          <p:nvPr userDrawn="1"/>
        </p:nvCxnSpPr>
        <p:spPr>
          <a:xfrm flipV="1">
            <a:off x="10559026" y="2265528"/>
            <a:ext cx="0" cy="1000277"/>
          </a:xfrm>
          <a:prstGeom prst="line">
            <a:avLst/>
          </a:prstGeom>
          <a:ln w="2857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7"/>
          <p:cNvCxnSpPr>
            <a:cxnSpLocks noChangeAspect="1"/>
          </p:cNvCxnSpPr>
          <p:nvPr userDrawn="1"/>
        </p:nvCxnSpPr>
        <p:spPr>
          <a:xfrm flipV="1">
            <a:off x="1619698" y="2265528"/>
            <a:ext cx="0" cy="1000277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0"/>
          <p:cNvCxnSpPr>
            <a:cxnSpLocks noChangeAspect="1"/>
          </p:cNvCxnSpPr>
          <p:nvPr userDrawn="1"/>
        </p:nvCxnSpPr>
        <p:spPr>
          <a:xfrm flipH="1">
            <a:off x="3876496" y="3894511"/>
            <a:ext cx="1" cy="91958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iagonal Stripe 5"/>
          <p:cNvSpPr>
            <a:spLocks noChangeAspect="1"/>
          </p:cNvSpPr>
          <p:nvPr userDrawn="1"/>
        </p:nvSpPr>
        <p:spPr>
          <a:xfrm rot="2699999">
            <a:off x="717245" y="2899211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0" name="Diagonal Stripe 5"/>
          <p:cNvSpPr>
            <a:spLocks noChangeAspect="1"/>
          </p:cNvSpPr>
          <p:nvPr userDrawn="1"/>
        </p:nvSpPr>
        <p:spPr>
          <a:xfrm rot="13491721">
            <a:off x="2950556" y="2409493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1" name="Diagonal Stripe 5"/>
          <p:cNvSpPr>
            <a:spLocks noChangeAspect="1"/>
          </p:cNvSpPr>
          <p:nvPr userDrawn="1"/>
        </p:nvSpPr>
        <p:spPr>
          <a:xfrm rot="2699999">
            <a:off x="5171659" y="2872385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2" name="Diagonal Stripe 5"/>
          <p:cNvSpPr>
            <a:spLocks noChangeAspect="1"/>
          </p:cNvSpPr>
          <p:nvPr userDrawn="1"/>
        </p:nvSpPr>
        <p:spPr>
          <a:xfrm rot="13491721">
            <a:off x="7432011" y="2391908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23" name="Diagonal Stripe 5"/>
          <p:cNvSpPr>
            <a:spLocks noChangeAspect="1"/>
          </p:cNvSpPr>
          <p:nvPr userDrawn="1"/>
        </p:nvSpPr>
        <p:spPr>
          <a:xfrm rot="2699999">
            <a:off x="9656573" y="2862984"/>
            <a:ext cx="1804906" cy="1818327"/>
          </a:xfrm>
          <a:prstGeom prst="diagStripe">
            <a:avLst>
              <a:gd name="adj" fmla="val 634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solidFill>
                <a:schemeClr val="tx1"/>
              </a:solidFill>
              <a:latin typeface="Open Sans Regular" charset="0"/>
            </a:endParaRPr>
          </a:p>
        </p:txBody>
      </p:sp>
      <p:sp>
        <p:nvSpPr>
          <p:cNvPr id="143" name="Tekstin paikkamerkki 142"/>
          <p:cNvSpPr>
            <a:spLocks noGrp="1"/>
          </p:cNvSpPr>
          <p:nvPr>
            <p:ph type="body" sz="quarter" idx="13"/>
          </p:nvPr>
        </p:nvSpPr>
        <p:spPr>
          <a:xfrm>
            <a:off x="829340" y="154956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6" name="Tekstin paikkamerkki 142"/>
          <p:cNvSpPr>
            <a:spLocks noGrp="1"/>
          </p:cNvSpPr>
          <p:nvPr>
            <p:ph type="body" sz="quarter" idx="15"/>
          </p:nvPr>
        </p:nvSpPr>
        <p:spPr>
          <a:xfrm>
            <a:off x="5367045" y="1549462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7" name="Tekstin paikkamerkki 142"/>
          <p:cNvSpPr>
            <a:spLocks noGrp="1"/>
          </p:cNvSpPr>
          <p:nvPr>
            <p:ph type="body" sz="quarter" idx="16"/>
          </p:nvPr>
        </p:nvSpPr>
        <p:spPr>
          <a:xfrm>
            <a:off x="9749931" y="1554019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8" name="Tekstin paikkamerkki 142"/>
          <p:cNvSpPr>
            <a:spLocks noGrp="1"/>
          </p:cNvSpPr>
          <p:nvPr>
            <p:ph type="body" sz="quarter" idx="17"/>
          </p:nvPr>
        </p:nvSpPr>
        <p:spPr>
          <a:xfrm>
            <a:off x="3135464" y="5053154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9" name="Tekstin paikkamerkki 142"/>
          <p:cNvSpPr>
            <a:spLocks noGrp="1"/>
          </p:cNvSpPr>
          <p:nvPr>
            <p:ph type="body" sz="quarter" idx="18"/>
          </p:nvPr>
        </p:nvSpPr>
        <p:spPr>
          <a:xfrm>
            <a:off x="7669410" y="505073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0" name="Tekstin paikkamerkki 142"/>
          <p:cNvSpPr>
            <a:spLocks noGrp="1"/>
          </p:cNvSpPr>
          <p:nvPr>
            <p:ph type="body" sz="quarter" idx="19"/>
          </p:nvPr>
        </p:nvSpPr>
        <p:spPr>
          <a:xfrm>
            <a:off x="899854" y="3399130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1" name="Tekstin paikkamerkki 142"/>
          <p:cNvSpPr>
            <a:spLocks noGrp="1"/>
          </p:cNvSpPr>
          <p:nvPr>
            <p:ph type="body" sz="quarter" idx="20"/>
          </p:nvPr>
        </p:nvSpPr>
        <p:spPr>
          <a:xfrm>
            <a:off x="3123282" y="3395213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2" name="Tekstin paikkamerkki 142"/>
          <p:cNvSpPr>
            <a:spLocks noGrp="1"/>
          </p:cNvSpPr>
          <p:nvPr>
            <p:ph type="body" sz="quarter" idx="21"/>
          </p:nvPr>
        </p:nvSpPr>
        <p:spPr>
          <a:xfrm>
            <a:off x="5317302" y="3403014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3" name="Tekstin paikkamerkki 142"/>
          <p:cNvSpPr>
            <a:spLocks noGrp="1"/>
          </p:cNvSpPr>
          <p:nvPr>
            <p:ph type="body" sz="quarter" idx="22"/>
          </p:nvPr>
        </p:nvSpPr>
        <p:spPr>
          <a:xfrm>
            <a:off x="7637907" y="3391206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4" name="Tekstin paikkamerkki 142"/>
          <p:cNvSpPr>
            <a:spLocks noGrp="1"/>
          </p:cNvSpPr>
          <p:nvPr>
            <p:ph type="body" sz="quarter" idx="23"/>
          </p:nvPr>
        </p:nvSpPr>
        <p:spPr>
          <a:xfrm>
            <a:off x="9795147" y="338439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5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3F7F5E89-3379-4AC1-BA4C-A02D32D5A213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7" name="Kuva 26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8FE73A3-43EE-4DA6-81F4-A9F5FBE45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766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4A8A3C-F14D-4066-8A14-70BD2CAE9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>
            <a:off x="0" y="5245031"/>
            <a:ext cx="8162222" cy="128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284237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8" name="Freeform 21"/>
          <p:cNvSpPr/>
          <p:nvPr userDrawn="1"/>
        </p:nvSpPr>
        <p:spPr>
          <a:xfrm>
            <a:off x="718040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Open Sans Regular" charset="0"/>
            </a:endParaRPr>
          </a:p>
        </p:txBody>
      </p:sp>
      <p:sp>
        <p:nvSpPr>
          <p:cNvPr id="29" name="Freeform 23"/>
          <p:cNvSpPr/>
          <p:nvPr userDrawn="1"/>
        </p:nvSpPr>
        <p:spPr>
          <a:xfrm>
            <a:off x="2799067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Open Sans Regular" charset="0"/>
            </a:endParaRPr>
          </a:p>
        </p:txBody>
      </p:sp>
      <p:sp>
        <p:nvSpPr>
          <p:cNvPr id="30" name="Freeform 25"/>
          <p:cNvSpPr/>
          <p:nvPr userDrawn="1"/>
        </p:nvSpPr>
        <p:spPr>
          <a:xfrm>
            <a:off x="4880094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Open Sans Regular" charset="0"/>
            </a:endParaRPr>
          </a:p>
        </p:txBody>
      </p:sp>
      <p:sp>
        <p:nvSpPr>
          <p:cNvPr id="31" name="Freeform 26"/>
          <p:cNvSpPr/>
          <p:nvPr userDrawn="1"/>
        </p:nvSpPr>
        <p:spPr>
          <a:xfrm>
            <a:off x="6961121" y="3230402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Open Sans Regular" charset="0"/>
            </a:endParaRPr>
          </a:p>
        </p:txBody>
      </p:sp>
      <p:sp>
        <p:nvSpPr>
          <p:cNvPr id="32" name="Freeform 26"/>
          <p:cNvSpPr/>
          <p:nvPr userDrawn="1"/>
        </p:nvSpPr>
        <p:spPr>
          <a:xfrm>
            <a:off x="9042148" y="3237913"/>
            <a:ext cx="2388233" cy="837095"/>
          </a:xfrm>
          <a:custGeom>
            <a:avLst/>
            <a:gdLst>
              <a:gd name="connsiteX0" fmla="*/ 0 w 4388294"/>
              <a:gd name="connsiteY0" fmla="*/ 0 h 1755317"/>
              <a:gd name="connsiteX1" fmla="*/ 3510636 w 4388294"/>
              <a:gd name="connsiteY1" fmla="*/ 0 h 1755317"/>
              <a:gd name="connsiteX2" fmla="*/ 4388294 w 4388294"/>
              <a:gd name="connsiteY2" fmla="*/ 877659 h 1755317"/>
              <a:gd name="connsiteX3" fmla="*/ 3510636 w 4388294"/>
              <a:gd name="connsiteY3" fmla="*/ 1755317 h 1755317"/>
              <a:gd name="connsiteX4" fmla="*/ 0 w 4388294"/>
              <a:gd name="connsiteY4" fmla="*/ 1755317 h 1755317"/>
              <a:gd name="connsiteX5" fmla="*/ 877659 w 4388294"/>
              <a:gd name="connsiteY5" fmla="*/ 877659 h 1755317"/>
              <a:gd name="connsiteX6" fmla="*/ 0 w 4388294"/>
              <a:gd name="connsiteY6" fmla="*/ 0 h 17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294" h="1755317">
                <a:moveTo>
                  <a:pt x="0" y="0"/>
                </a:moveTo>
                <a:lnTo>
                  <a:pt x="3510636" y="0"/>
                </a:lnTo>
                <a:lnTo>
                  <a:pt x="4388294" y="877659"/>
                </a:lnTo>
                <a:lnTo>
                  <a:pt x="3510636" y="1755317"/>
                </a:lnTo>
                <a:lnTo>
                  <a:pt x="0" y="1755317"/>
                </a:lnTo>
                <a:lnTo>
                  <a:pt x="877659" y="8776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692" tIns="86678" rIns="964336" bIns="8667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Open Sans Regular" charset="0"/>
            </a:endParaRPr>
          </a:p>
        </p:txBody>
      </p:sp>
      <p:cxnSp>
        <p:nvCxnSpPr>
          <p:cNvPr id="33" name="Straight Connector 30"/>
          <p:cNvCxnSpPr>
            <a:cxnSpLocks noChangeAspect="1"/>
          </p:cNvCxnSpPr>
          <p:nvPr userDrawn="1"/>
        </p:nvCxnSpPr>
        <p:spPr>
          <a:xfrm flipH="1">
            <a:off x="3876496" y="4199309"/>
            <a:ext cx="1" cy="919580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0"/>
          <p:cNvCxnSpPr>
            <a:cxnSpLocks noChangeAspect="1"/>
          </p:cNvCxnSpPr>
          <p:nvPr userDrawn="1"/>
        </p:nvCxnSpPr>
        <p:spPr>
          <a:xfrm flipH="1">
            <a:off x="8155236" y="4208175"/>
            <a:ext cx="1" cy="919580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7"/>
          <p:cNvCxnSpPr>
            <a:cxnSpLocks noChangeAspect="1"/>
          </p:cNvCxnSpPr>
          <p:nvPr userDrawn="1"/>
        </p:nvCxnSpPr>
        <p:spPr>
          <a:xfrm flipV="1">
            <a:off x="1812203" y="2223356"/>
            <a:ext cx="0" cy="930216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/>
          <p:cNvCxnSpPr>
            <a:cxnSpLocks noChangeAspect="1"/>
          </p:cNvCxnSpPr>
          <p:nvPr userDrawn="1"/>
        </p:nvCxnSpPr>
        <p:spPr>
          <a:xfrm flipV="1">
            <a:off x="5927003" y="2223356"/>
            <a:ext cx="0" cy="930216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>
            <a:cxnSpLocks noChangeAspect="1"/>
          </p:cNvCxnSpPr>
          <p:nvPr userDrawn="1"/>
        </p:nvCxnSpPr>
        <p:spPr>
          <a:xfrm flipV="1">
            <a:off x="10156216" y="2223356"/>
            <a:ext cx="0" cy="930216"/>
          </a:xfrm>
          <a:prstGeom prst="line">
            <a:avLst/>
          </a:prstGeom>
          <a:ln w="28575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n paikkamerkki 142"/>
          <p:cNvSpPr>
            <a:spLocks noGrp="1"/>
          </p:cNvSpPr>
          <p:nvPr>
            <p:ph type="body" sz="quarter" idx="13"/>
          </p:nvPr>
        </p:nvSpPr>
        <p:spPr>
          <a:xfrm>
            <a:off x="5187300" y="1574402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47" name="Tekstin paikkamerkki 142"/>
          <p:cNvSpPr>
            <a:spLocks noGrp="1"/>
          </p:cNvSpPr>
          <p:nvPr>
            <p:ph type="body" sz="quarter" idx="14"/>
          </p:nvPr>
        </p:nvSpPr>
        <p:spPr>
          <a:xfrm>
            <a:off x="829340" y="154956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48" name="Tekstin paikkamerkki 142"/>
          <p:cNvSpPr>
            <a:spLocks noGrp="1"/>
          </p:cNvSpPr>
          <p:nvPr>
            <p:ph type="body" sz="quarter" idx="15"/>
          </p:nvPr>
        </p:nvSpPr>
        <p:spPr>
          <a:xfrm>
            <a:off x="9429525" y="1574401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49" name="Tekstin paikkamerkki 142"/>
          <p:cNvSpPr>
            <a:spLocks noGrp="1"/>
          </p:cNvSpPr>
          <p:nvPr>
            <p:ph type="body" sz="quarter" idx="16"/>
          </p:nvPr>
        </p:nvSpPr>
        <p:spPr>
          <a:xfrm>
            <a:off x="7428545" y="5419883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0" name="Tekstin paikkamerkki 142"/>
          <p:cNvSpPr>
            <a:spLocks noGrp="1"/>
          </p:cNvSpPr>
          <p:nvPr>
            <p:ph type="body" sz="quarter" idx="17"/>
          </p:nvPr>
        </p:nvSpPr>
        <p:spPr>
          <a:xfrm>
            <a:off x="3149805" y="5382945"/>
            <a:ext cx="1453382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1" name="Tekstin paikkamerkki 142"/>
          <p:cNvSpPr>
            <a:spLocks noGrp="1"/>
          </p:cNvSpPr>
          <p:nvPr>
            <p:ph type="body" sz="quarter" idx="19"/>
          </p:nvPr>
        </p:nvSpPr>
        <p:spPr>
          <a:xfrm>
            <a:off x="1185466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2" name="Tekstin paikkamerkki 142"/>
          <p:cNvSpPr>
            <a:spLocks noGrp="1"/>
          </p:cNvSpPr>
          <p:nvPr>
            <p:ph type="body" sz="quarter" idx="20"/>
          </p:nvPr>
        </p:nvSpPr>
        <p:spPr>
          <a:xfrm>
            <a:off x="3321629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3" name="Tekstin paikkamerkki 142"/>
          <p:cNvSpPr>
            <a:spLocks noGrp="1"/>
          </p:cNvSpPr>
          <p:nvPr>
            <p:ph type="body" sz="quarter" idx="21"/>
          </p:nvPr>
        </p:nvSpPr>
        <p:spPr>
          <a:xfrm>
            <a:off x="5349493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4" name="Tekstin paikkamerkki 142"/>
          <p:cNvSpPr>
            <a:spLocks noGrp="1"/>
          </p:cNvSpPr>
          <p:nvPr>
            <p:ph type="body" sz="quarter" idx="22"/>
          </p:nvPr>
        </p:nvSpPr>
        <p:spPr>
          <a:xfrm>
            <a:off x="7428545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5" name="Tekstin paikkamerkki 142"/>
          <p:cNvSpPr>
            <a:spLocks noGrp="1"/>
          </p:cNvSpPr>
          <p:nvPr>
            <p:ph type="body" sz="quarter" idx="23"/>
          </p:nvPr>
        </p:nvSpPr>
        <p:spPr>
          <a:xfrm>
            <a:off x="9516512" y="3464287"/>
            <a:ext cx="1453382" cy="3524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F4488D44-16DE-426E-A759-842F7C69E039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12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80638D6-07EF-4130-90CE-B4D32F577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>
            <a:off x="0" y="5245031"/>
            <a:ext cx="8162222" cy="1287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627432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606" y="284237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64C46415-5B70-4242-A3AA-2A5748AD063C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6043993" y="1627432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79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_PELA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627432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606" y="284237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64C46415-5B70-4242-A3AA-2A5748AD063C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/>
          </p:nvPr>
        </p:nvSpPr>
        <p:spPr>
          <a:xfrm>
            <a:off x="6043993" y="1627432"/>
            <a:ext cx="4663440" cy="3767328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 sz="1800"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4B31547-6083-4354-91A9-FA6650A40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766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95E74BD-1BA1-45BB-9ED7-5DDBE6EA4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/>
          <a:stretch/>
        </p:blipFill>
        <p:spPr>
          <a:xfrm>
            <a:off x="0" y="5245031"/>
            <a:ext cx="8162222" cy="1287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5982" y="545041"/>
            <a:ext cx="3383280" cy="175406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429434"/>
            <a:ext cx="3398520" cy="29759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Muokkaa tekstin perustyylejä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7476" y="542282"/>
            <a:ext cx="6159843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583E1004-A726-441B-9D54-9456A9CB701C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081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7917B44-AD89-4504-A5C6-1658B4F74621}"/>
              </a:ext>
            </a:extLst>
          </p:cNvPr>
          <p:cNvGrpSpPr/>
          <p:nvPr userDrawn="1"/>
        </p:nvGrpSpPr>
        <p:grpSpPr>
          <a:xfrm>
            <a:off x="9705938" y="6105384"/>
            <a:ext cx="2826492" cy="629869"/>
            <a:chOff x="9210638" y="5652302"/>
            <a:chExt cx="2826492" cy="629869"/>
          </a:xfrm>
        </p:grpSpPr>
        <p:pic>
          <p:nvPicPr>
            <p:cNvPr id="13" name="Kuva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63"/>
            <a:stretch/>
          </p:blipFill>
          <p:spPr>
            <a:xfrm>
              <a:off x="9210638" y="5652302"/>
              <a:ext cx="1390723" cy="629869"/>
            </a:xfrm>
            <a:prstGeom prst="rect">
              <a:avLst/>
            </a:prstGeom>
          </p:spPr>
        </p:pic>
        <p:sp>
          <p:nvSpPr>
            <p:cNvPr id="3" name="Tekstiruutu 2"/>
            <p:cNvSpPr txBox="1"/>
            <p:nvPr userDrawn="1"/>
          </p:nvSpPr>
          <p:spPr>
            <a:xfrm>
              <a:off x="10545214" y="5854454"/>
              <a:ext cx="149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i="1" dirty="0">
                  <a:solidFill>
                    <a:schemeClr val="bg1"/>
                  </a:solidFill>
                </a:rPr>
                <a:t>2.0</a:t>
              </a:r>
            </a:p>
          </p:txBody>
        </p:sp>
      </p:grpSp>
      <p:pic>
        <p:nvPicPr>
          <p:cNvPr id="19" name="Kuva 18">
            <a:extLst>
              <a:ext uri="{FF2B5EF4-FFF2-40B4-BE49-F238E27FC236}">
                <a16:creationId xmlns:a16="http://schemas.microsoft.com/office/drawing/2014/main" id="{2ED3E517-04C1-4F34-9AE6-F5F1C86CBC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60" y="5982550"/>
            <a:ext cx="739940" cy="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4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sion otsikkodia_PELA-S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427038"/>
            <a:ext cx="10782300" cy="3352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702"/>
            <a:ext cx="9228201" cy="1080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AE6F4B0-1C7A-45E5-827E-322ABBE82AE8}" type="datetime1">
              <a:rPr lang="fi-FI" smtClean="0"/>
              <a:t>9.11.2021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8A5D6FBE-1A86-486A-84C2-9062A92843AB}"/>
              </a:ext>
            </a:extLst>
          </p:cNvPr>
          <p:cNvGrpSpPr/>
          <p:nvPr userDrawn="1"/>
        </p:nvGrpSpPr>
        <p:grpSpPr>
          <a:xfrm>
            <a:off x="626830" y="0"/>
            <a:ext cx="2146436" cy="635265"/>
            <a:chOff x="9673389" y="2"/>
            <a:chExt cx="2146436" cy="635265"/>
          </a:xfrm>
        </p:grpSpPr>
        <p:sp>
          <p:nvSpPr>
            <p:cNvPr id="17" name="Vuokaaviosymboli: Viive 16"/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5D16EA8B-2833-4C49-B611-43609DEDA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10249845" y="190036"/>
            <a:ext cx="775625" cy="77536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E22FB90-8E59-4F26-A926-FC49E990D3DE}"/>
              </a:ext>
            </a:extLst>
          </p:cNvPr>
          <p:cNvSpPr txBox="1"/>
          <p:nvPr userDrawn="1"/>
        </p:nvSpPr>
        <p:spPr>
          <a:xfrm>
            <a:off x="10867396" y="503489"/>
            <a:ext cx="57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i="1" dirty="0">
                <a:solidFill>
                  <a:schemeClr val="bg1"/>
                </a:solidFill>
              </a:rPr>
              <a:t>2.0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B6E852D-564C-4147-BEF5-EAE0583469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6" y="151664"/>
            <a:ext cx="771440" cy="7753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E6B0CCB-413D-45E8-9E4C-99B0578C9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8673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n otsikkodia_PE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99" y="3252552"/>
            <a:ext cx="7419085" cy="1080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660"/>
            <a:ext cx="10058400" cy="158202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AE6F4B0-1C7A-45E5-827E-322ABBE82AE8}" type="datetime1">
              <a:rPr lang="fi-FI" smtClean="0"/>
              <a:t>9.11.2021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8A5D6FBE-1A86-486A-84C2-9062A92843AB}"/>
              </a:ext>
            </a:extLst>
          </p:cNvPr>
          <p:cNvGrpSpPr/>
          <p:nvPr userDrawn="1"/>
        </p:nvGrpSpPr>
        <p:grpSpPr>
          <a:xfrm>
            <a:off x="626830" y="0"/>
            <a:ext cx="2146436" cy="635265"/>
            <a:chOff x="9673389" y="2"/>
            <a:chExt cx="2146436" cy="635265"/>
          </a:xfrm>
        </p:grpSpPr>
        <p:sp>
          <p:nvSpPr>
            <p:cNvPr id="17" name="Vuokaaviosymboli: Viive 16"/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5D16EA8B-2833-4C49-B611-43609DEDA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10141290" y="5903694"/>
            <a:ext cx="775625" cy="77536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E22FB90-8E59-4F26-A926-FC49E990D3DE}"/>
              </a:ext>
            </a:extLst>
          </p:cNvPr>
          <p:cNvSpPr txBox="1"/>
          <p:nvPr userDrawn="1"/>
        </p:nvSpPr>
        <p:spPr>
          <a:xfrm>
            <a:off x="10758841" y="6217147"/>
            <a:ext cx="57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i="1" dirty="0">
                <a:solidFill>
                  <a:schemeClr val="bg1"/>
                </a:solidFill>
              </a:rPr>
              <a:t>2.0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B6E852D-564C-4147-BEF5-EAE0583469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21" y="5865322"/>
            <a:ext cx="771440" cy="7753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6C353F4-C2AA-41E9-8E17-82FAB9BFCD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22" y="502508"/>
            <a:ext cx="7502209" cy="49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antenni&#10;&#10;Kuvaus luotu automaattisesti">
            <a:extLst>
              <a:ext uri="{FF2B5EF4-FFF2-40B4-BE49-F238E27FC236}">
                <a16:creationId xmlns:a16="http://schemas.microsoft.com/office/drawing/2014/main" id="{79B78765-4D0A-4A39-8854-2BC5AA51B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966"/>
          <a:stretch/>
        </p:blipFill>
        <p:spPr>
          <a:xfrm>
            <a:off x="2275703" y="4672425"/>
            <a:ext cx="9916297" cy="191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407808"/>
            <a:ext cx="10772775" cy="9088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5579"/>
            <a:ext cx="10753725" cy="376618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828" y="6533969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BE363086-9BC5-4C4C-8FF7-3DCB32D8F34D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50769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62992" y="6495504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1739994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imeinen dia_PELA-S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23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9436" y="1803350"/>
            <a:ext cx="10782300" cy="9885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12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" name="Tekstiruutu 1"/>
          <p:cNvSpPr txBox="1"/>
          <p:nvPr userDrawn="1"/>
        </p:nvSpPr>
        <p:spPr>
          <a:xfrm>
            <a:off x="0" y="63022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Keski-Pohjanmaan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hyvinvointialue| </a:t>
            </a:r>
            <a:r>
              <a:rPr lang="fi-FI" sz="1800" b="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Mellersta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Österbottens </a:t>
            </a:r>
            <a:r>
              <a:rPr lang="fi-FI" sz="1800" b="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välfärdsområde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4"/>
          <a:stretch/>
        </p:blipFill>
        <p:spPr>
          <a:xfrm>
            <a:off x="4342486" y="3304694"/>
            <a:ext cx="1222728" cy="1219164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5393124" y="3897399"/>
            <a:ext cx="123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1" dirty="0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51B985F-4600-48BB-8A3B-C9007FD33C1D}"/>
              </a:ext>
            </a:extLst>
          </p:cNvPr>
          <p:cNvGrpSpPr/>
          <p:nvPr userDrawn="1"/>
        </p:nvGrpSpPr>
        <p:grpSpPr>
          <a:xfrm>
            <a:off x="4807367" y="0"/>
            <a:ext cx="2146436" cy="635265"/>
            <a:chOff x="9673389" y="2"/>
            <a:chExt cx="2146436" cy="635265"/>
          </a:xfrm>
        </p:grpSpPr>
        <p:sp>
          <p:nvSpPr>
            <p:cNvPr id="11" name="Vuokaaviosymboli: Viive 10">
              <a:extLst>
                <a:ext uri="{FF2B5EF4-FFF2-40B4-BE49-F238E27FC236}">
                  <a16:creationId xmlns:a16="http://schemas.microsoft.com/office/drawing/2014/main" id="{5F861F26-7C7C-4872-A9F7-32C575B609D6}"/>
                </a:ext>
              </a:extLst>
            </p:cNvPr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C3B0573-1C66-4463-AEFF-7086371FA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A73541-9BFE-4F17-A21B-4B60CBE252FD}"/>
              </a:ext>
            </a:extLst>
          </p:cNvPr>
          <p:cNvSpPr txBox="1"/>
          <p:nvPr userDrawn="1"/>
        </p:nvSpPr>
        <p:spPr>
          <a:xfrm>
            <a:off x="-12032" y="672152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i="0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Keski-Pohjanmaan hyvinvointialue</a:t>
            </a:r>
          </a:p>
          <a:p>
            <a:pPr algn="ctr"/>
            <a:r>
              <a:rPr lang="fi-FI" sz="2400" b="1" i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Hoitaa, palvelee ja pelastaa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84E4C91-B4D0-47FD-98BE-07AE1648FF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22" y="3309718"/>
            <a:ext cx="1085962" cy="10914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91F0F92-4515-41A1-B56B-F3F15F76B4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1493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23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/>
          <a:stretch/>
        </p:blipFill>
        <p:spPr>
          <a:xfrm>
            <a:off x="-12033" y="3768921"/>
            <a:ext cx="8351769" cy="247261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9436" y="1803350"/>
            <a:ext cx="10782300" cy="9885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120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" name="Tekstiruutu 1"/>
          <p:cNvSpPr txBox="1"/>
          <p:nvPr userDrawn="1"/>
        </p:nvSpPr>
        <p:spPr>
          <a:xfrm>
            <a:off x="0" y="630227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Keski-Pohjanmaan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hyvinvointialue| </a:t>
            </a:r>
            <a:r>
              <a:rPr lang="fi-FI" sz="1800" b="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Mellersta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Österbottens </a:t>
            </a:r>
            <a:r>
              <a:rPr lang="fi-FI" sz="1800" b="0" baseline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välfärdsområde</a:t>
            </a:r>
            <a:r>
              <a:rPr lang="fi-FI" sz="1800" b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4"/>
          <a:stretch/>
        </p:blipFill>
        <p:spPr>
          <a:xfrm>
            <a:off x="8519069" y="4861679"/>
            <a:ext cx="1222728" cy="1219164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9569707" y="5454384"/>
            <a:ext cx="123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i="1" dirty="0">
                <a:solidFill>
                  <a:schemeClr val="bg1"/>
                </a:solidFill>
              </a:rPr>
              <a:t>2.0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51B985F-4600-48BB-8A3B-C9007FD33C1D}"/>
              </a:ext>
            </a:extLst>
          </p:cNvPr>
          <p:cNvGrpSpPr/>
          <p:nvPr userDrawn="1"/>
        </p:nvGrpSpPr>
        <p:grpSpPr>
          <a:xfrm>
            <a:off x="4807367" y="0"/>
            <a:ext cx="2146436" cy="635265"/>
            <a:chOff x="9673389" y="2"/>
            <a:chExt cx="2146436" cy="635265"/>
          </a:xfrm>
        </p:grpSpPr>
        <p:sp>
          <p:nvSpPr>
            <p:cNvPr id="11" name="Vuokaaviosymboli: Viive 10">
              <a:extLst>
                <a:ext uri="{FF2B5EF4-FFF2-40B4-BE49-F238E27FC236}">
                  <a16:creationId xmlns:a16="http://schemas.microsoft.com/office/drawing/2014/main" id="{5F861F26-7C7C-4872-A9F7-32C575B609D6}"/>
                </a:ext>
              </a:extLst>
            </p:cNvPr>
            <p:cNvSpPr/>
            <p:nvPr userDrawn="1"/>
          </p:nvSpPr>
          <p:spPr>
            <a:xfrm rot="5400000">
              <a:off x="10428974" y="-755583"/>
              <a:ext cx="635265" cy="214643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C3B0573-1C66-4463-AEFF-7086371FA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458" y="151666"/>
              <a:ext cx="1565869" cy="230890"/>
            </a:xfrm>
            <a:prstGeom prst="rect">
              <a:avLst/>
            </a:prstGeom>
          </p:spPr>
        </p:pic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A73541-9BFE-4F17-A21B-4B60CBE252FD}"/>
              </a:ext>
            </a:extLst>
          </p:cNvPr>
          <p:cNvSpPr txBox="1"/>
          <p:nvPr userDrawn="1"/>
        </p:nvSpPr>
        <p:spPr>
          <a:xfrm>
            <a:off x="-12032" y="672152"/>
            <a:ext cx="121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i="0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Keski-Pohjanmaan hyvinvointialue</a:t>
            </a:r>
          </a:p>
          <a:p>
            <a:pPr algn="ctr"/>
            <a:r>
              <a:rPr lang="fi-FI" sz="2400" b="1" i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Hoitaa, palvelee ja pelastaa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84E4C91-B4D0-47FD-98BE-07AE1648FF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4" y="4908644"/>
            <a:ext cx="1085962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">
    <p:bg>
      <p:bgPr>
        <a:solidFill>
          <a:srgbClr val="00C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4" b="31631"/>
          <a:stretch>
            <a:fillRect/>
          </a:stretch>
        </p:blipFill>
        <p:spPr bwMode="auto">
          <a:xfrm>
            <a:off x="5020329" y="6192991"/>
            <a:ext cx="2006861" cy="6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Kuvan paikkamerkki 2"/>
          <p:cNvSpPr>
            <a:spLocks noGrp="1"/>
          </p:cNvSpPr>
          <p:nvPr>
            <p:ph type="pic" idx="1"/>
          </p:nvPr>
        </p:nvSpPr>
        <p:spPr>
          <a:xfrm>
            <a:off x="2366052" y="1052737"/>
            <a:ext cx="7315200" cy="41148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 lIns="108850" tIns="54425" rIns="108850" bIns="544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7C1F19-A566-4F62-96C4-FF40CE904AA8}" type="datetime1">
              <a:rPr lang="fi-FI"/>
              <a:pPr>
                <a:defRPr/>
              </a:pPr>
              <a:t>9.11.2021</a:t>
            </a:fld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11233026" y="6377099"/>
            <a:ext cx="814493" cy="365040"/>
          </a:xfrm>
          <a:prstGeom prst="rect">
            <a:avLst/>
          </a:prstGeom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D7EB95-317F-4C9C-BF80-92A17E8D8DA9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898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-PELA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407808"/>
            <a:ext cx="10772775" cy="9088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5579"/>
            <a:ext cx="10753725" cy="376618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828" y="6533969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BE363086-9BC5-4C4C-8FF7-3DCB32D8F34D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50769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62992" y="6495504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9AB8B29-684D-4665-9EB6-10495BEB8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766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P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407808"/>
            <a:ext cx="10772775" cy="9088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5579"/>
            <a:ext cx="10753725" cy="3766185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828" y="6533969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BE363086-9BC5-4C4C-8FF7-3DCB32D8F34D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50769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62992" y="6495504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864C028-2306-40AF-96DA-5F6820F069BD}"/>
              </a:ext>
            </a:extLst>
          </p:cNvPr>
          <p:cNvCxnSpPr>
            <a:cxnSpLocks/>
          </p:cNvCxnSpPr>
          <p:nvPr userDrawn="1"/>
        </p:nvCxnSpPr>
        <p:spPr>
          <a:xfrm>
            <a:off x="0" y="6330462"/>
            <a:ext cx="121920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73FB5E26-44C1-4302-8299-4A4D29C4F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248" y="4660968"/>
            <a:ext cx="2882756" cy="16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-16476" y="0"/>
            <a:ext cx="586382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47" y="350141"/>
            <a:ext cx="5928084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222" y="1719246"/>
            <a:ext cx="6188334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A78B374C-8F0A-4EAD-98A4-0E42A98C13A2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663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1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23"/>
          </p:nvPr>
        </p:nvSpPr>
        <p:spPr>
          <a:xfrm flipH="1">
            <a:off x="6433410" y="0"/>
            <a:ext cx="581125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317605"/>
            <a:ext cx="5928084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866117"/>
            <a:ext cx="6188334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05326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4989B704-7E15-4B87-967A-74CC90105887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135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di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23"/>
          </p:nvPr>
        </p:nvSpPr>
        <p:spPr>
          <a:xfrm flipH="1">
            <a:off x="6433410" y="0"/>
            <a:ext cx="581125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8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317605"/>
            <a:ext cx="5928084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866117"/>
            <a:ext cx="6188334" cy="3766185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1pPr>
            <a:lvl2pPr marL="346075" indent="-1651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2pPr>
            <a:lvl3pPr marL="547688" indent="-1857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3pPr>
            <a:lvl4pPr marL="822325" indent="-1968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1096963" indent="-198438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4705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4989B704-7E15-4B87-967A-74CC90105887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9894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8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25DEC32-417C-470E-906B-AAD2A3EC3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/>
          <a:stretch/>
        </p:blipFill>
        <p:spPr>
          <a:xfrm>
            <a:off x="0" y="5024624"/>
            <a:ext cx="9827391" cy="156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00713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640808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84296AC9-C437-46D3-BC9A-27CE16E6765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dia-PELA-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00713"/>
            <a:ext cx="10772775" cy="12268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Taulukon paikkamerkki 9"/>
          <p:cNvSpPr>
            <a:spLocks noGrp="1"/>
          </p:cNvSpPr>
          <p:nvPr>
            <p:ph type="tbl" sz="quarter" idx="13"/>
          </p:nvPr>
        </p:nvSpPr>
        <p:spPr>
          <a:xfrm>
            <a:off x="657606" y="1640808"/>
            <a:ext cx="10744200" cy="425291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1215189" cy="2282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84296AC9-C437-46D3-BC9A-27CE16E6765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989" y="6412082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5431" y="6412447"/>
            <a:ext cx="416569" cy="25655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6"/>
                </a:solidFill>
              </a:defRPr>
            </a:lvl1pPr>
          </a:lstStyle>
          <a:p>
            <a:fld id="{680D50AB-F83C-4E2B-B0AF-3CA1ED4EDFE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BD89A3CB-317C-4FA4-983C-C464D11CB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6766"/>
            <a:ext cx="12192000" cy="15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0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700" r:id="rId3"/>
    <p:sldLayoutId id="2147483697" r:id="rId4"/>
    <p:sldLayoutId id="2147483693" r:id="rId5"/>
    <p:sldLayoutId id="2147483694" r:id="rId6"/>
    <p:sldLayoutId id="2147483696" r:id="rId7"/>
    <p:sldLayoutId id="2147483688" r:id="rId8"/>
    <p:sldLayoutId id="2147483701" r:id="rId9"/>
    <p:sldLayoutId id="2147483698" r:id="rId10"/>
    <p:sldLayoutId id="2147483695" r:id="rId11"/>
    <p:sldLayoutId id="2147483686" r:id="rId12"/>
    <p:sldLayoutId id="2147483702" r:id="rId13"/>
    <p:sldLayoutId id="2147483687" r:id="rId14"/>
    <p:sldLayoutId id="2147483676" r:id="rId15"/>
    <p:sldLayoutId id="2147483703" r:id="rId16"/>
    <p:sldLayoutId id="2147483680" r:id="rId17"/>
    <p:sldLayoutId id="2147483685" r:id="rId18"/>
    <p:sldLayoutId id="2147483699" r:id="rId19"/>
    <p:sldLayoutId id="2147483704" r:id="rId20"/>
    <p:sldLayoutId id="2147483692" r:id="rId21"/>
    <p:sldLayoutId id="2147483705" r:id="rId2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 dirty="0"/>
              <a:t>Valtakunnallinen vammaisneuvostopäivät 23.11.2021</a:t>
            </a:r>
          </a:p>
          <a:p>
            <a:r>
              <a:rPr lang="fi-FI" sz="2800" dirty="0"/>
              <a:t>Jussi Salminen, Soite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Keskipohjalainen malli neuvostotyöskentelyssä</a:t>
            </a:r>
          </a:p>
        </p:txBody>
      </p:sp>
    </p:spTree>
    <p:extLst>
      <p:ext uri="{BB962C8B-B14F-4D97-AF65-F5344CB8AC3E}">
        <p14:creationId xmlns:p14="http://schemas.microsoft.com/office/powerpoint/2010/main" val="33589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Kokemuksia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606" y="1200941"/>
            <a:ext cx="10753725" cy="3766185"/>
          </a:xfrm>
        </p:spPr>
        <p:txBody>
          <a:bodyPr/>
          <a:lstStyle/>
          <a:p>
            <a:r>
              <a:rPr lang="fi-FI" dirty="0"/>
              <a:t>Yhteistyö kunnallisten neuvostojen kanssa toimivaa (osittain samoja jäseniä, tieto kulkee)</a:t>
            </a:r>
          </a:p>
          <a:p>
            <a:r>
              <a:rPr lang="fi-FI" dirty="0"/>
              <a:t>Neuvostojen tehtävänä keskustella, antaa palautetta ja välittää tietoa kunnallisista neuvostoista maakunnallisiin neuvostoihin ja päinvastoin</a:t>
            </a:r>
          </a:p>
          <a:p>
            <a:r>
              <a:rPr lang="fi-FI" dirty="0"/>
              <a:t>Yhdistysten ja kansalaisjärjestöjen edustajien on oman yhdistykseen liittyvien asioiden lisäksi otettava huomioon edustamansa kunta</a:t>
            </a:r>
          </a:p>
          <a:p>
            <a:r>
              <a:rPr lang="fi-FI" dirty="0"/>
              <a:t>Neuvostot vahvasti mukana alueellisessa hyvinvointityössä (painopisteet, toimenpiteet) </a:t>
            </a:r>
          </a:p>
          <a:p>
            <a:r>
              <a:rPr lang="fi-FI" dirty="0"/>
              <a:t>Toimintaprosessia uudistettu sähköpostikokousten kautta (digiloikka)</a:t>
            </a:r>
          </a:p>
          <a:p>
            <a:r>
              <a:rPr lang="fi-FI" dirty="0"/>
              <a:t>Aina EVA prosesseissa mukana</a:t>
            </a:r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31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Tulevaisuuden näkymiä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606" y="1244902"/>
            <a:ext cx="10753725" cy="3766185"/>
          </a:xfrm>
        </p:spPr>
        <p:txBody>
          <a:bodyPr/>
          <a:lstStyle/>
          <a:p>
            <a:pPr lvl="0"/>
            <a:r>
              <a:rPr lang="fi-FI" dirty="0"/>
              <a:t>Hyvinvointialueen osallisuussuunnitelman laadinta aloitetaan syksyllä 2021 </a:t>
            </a:r>
            <a:r>
              <a:rPr lang="fi-FI" dirty="0">
                <a:sym typeface="Wingdings" panose="05000000000000000000" pitchFamily="2" charset="2"/>
              </a:rPr>
              <a:t> tukee hyvinvointialueen järjestö ja hyte-työtä  </a:t>
            </a:r>
            <a:r>
              <a:rPr lang="fi-FI" dirty="0"/>
              <a:t> </a:t>
            </a:r>
          </a:p>
          <a:p>
            <a:pPr lvl="0"/>
            <a:r>
              <a:rPr lang="fi-FI" dirty="0"/>
              <a:t>Neuvostot ovat kokemusasiantuntijuudellaan vahvasti mukana sekä suunnitelmien laadinnassa että niiden käytännön toteutuksessa</a:t>
            </a:r>
          </a:p>
          <a:p>
            <a:r>
              <a:rPr lang="fi-FI" altLang="fi-FI" dirty="0">
                <a:solidFill>
                  <a:schemeClr val="tx1"/>
                </a:solidFill>
              </a:rPr>
              <a:t>Esimerkiksi tulevaisuuden sote-keskus hankkeessa ja sen osahankkeissa (asiakasraadit, neuvostot, kokemusasiantuntijat) arvioidaan kehittämistyön tavoitteita ja toimenpiteitä</a:t>
            </a:r>
            <a:endParaRPr lang="fi-FI" dirty="0"/>
          </a:p>
          <a:p>
            <a:r>
              <a:rPr lang="fi-FI" dirty="0"/>
              <a:t>Suunnitelma tukee asukkaiden ja palvelujen käyttäjien oikeutta monipuolisesti osallistua ja vaikuttaa hyvinvointialueen toimintaan</a:t>
            </a:r>
            <a:endParaRPr lang="fi-FI" altLang="fi-FI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6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6">
            <a:extLst>
              <a:ext uri="{FF2B5EF4-FFF2-40B4-BE49-F238E27FC236}">
                <a16:creationId xmlns:a16="http://schemas.microsoft.com/office/drawing/2014/main" id="{B2A770A0-AB92-419F-B536-3EFD183C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03"/>
          <a:stretch>
            <a:fillRect/>
          </a:stretch>
        </p:blipFill>
        <p:spPr>
          <a:xfrm>
            <a:off x="4539847" y="1851545"/>
            <a:ext cx="5120989" cy="3154909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8D57E43-6D2F-489E-BB7A-E5F197F3839A}"/>
              </a:ext>
            </a:extLst>
          </p:cNvPr>
          <p:cNvSpPr txBox="1"/>
          <p:nvPr/>
        </p:nvSpPr>
        <p:spPr>
          <a:xfrm>
            <a:off x="1385830" y="2085162"/>
            <a:ext cx="2994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Yhdessä enemmän!</a:t>
            </a:r>
          </a:p>
        </p:txBody>
      </p:sp>
    </p:spTree>
    <p:extLst>
      <p:ext uri="{BB962C8B-B14F-4D97-AF65-F5344CB8AC3E}">
        <p14:creationId xmlns:p14="http://schemas.microsoft.com/office/powerpoint/2010/main" val="104309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äivämäärän paikkamerkki 5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BE15A-05BA-4A44-BF4E-CE90BB14D643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9.11.2021</a:t>
            </a:fld>
            <a:endParaRPr lang="fi-FI" altLang="fi-FI" dirty="0"/>
          </a:p>
        </p:txBody>
      </p:sp>
      <p:sp>
        <p:nvSpPr>
          <p:cNvPr id="11267" name="Dian numeron paikkamerkki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CC68CE-152C-4AFC-B045-7F7A4997A5F4}" type="slidenum">
              <a:rPr lang="fi-FI" altLang="fi-FI" smtClean="0"/>
              <a:pPr/>
              <a:t>2</a:t>
            </a:fld>
            <a:endParaRPr lang="fi-FI" altLang="fi-FI"/>
          </a:p>
        </p:txBody>
      </p:sp>
      <p:pic>
        <p:nvPicPr>
          <p:cNvPr id="11268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>
            <a:fillRect/>
          </a:stretch>
        </p:blipFill>
        <p:spPr bwMode="auto">
          <a:xfrm>
            <a:off x="1212397" y="0"/>
            <a:ext cx="9379403" cy="62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8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  <a:cs typeface="Arial" panose="020B0604020202020204" pitchFamily="34" charset="0"/>
              </a:rPr>
              <a:t>Keski-Pohjanmaan sosiaali- ja terveyspalvekuntayhtymä Soite*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7" y="1316650"/>
            <a:ext cx="10753725" cy="4784080"/>
          </a:xfrm>
        </p:spPr>
        <p:txBody>
          <a:bodyPr/>
          <a:lstStyle/>
          <a:p>
            <a:r>
              <a:rPr lang="fi-FI" dirty="0"/>
              <a:t>Kymmenen jäsenkuntaa – väestöpohja</a:t>
            </a:r>
          </a:p>
          <a:p>
            <a:pPr marL="0" indent="0">
              <a:buNone/>
            </a:pPr>
            <a:r>
              <a:rPr lang="fi-FI" dirty="0"/>
              <a:t>  78 000 asukasta</a:t>
            </a:r>
          </a:p>
          <a:p>
            <a:r>
              <a:rPr lang="fi-FI" dirty="0"/>
              <a:t>Keski-Pohjanmaan keskussairaala on lähin</a:t>
            </a:r>
          </a:p>
          <a:p>
            <a:pPr marL="0" indent="0">
              <a:buNone/>
            </a:pPr>
            <a:r>
              <a:rPr lang="fi-FI" dirty="0"/>
              <a:t>   päivystävä sairaala 200 000 asukkaalle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Organisaation toimialueet: Terveyden ja sairaanhoidon palvelut, hoito- ja hoiva, </a:t>
            </a:r>
          </a:p>
          <a:p>
            <a:pPr marL="0" indent="0">
              <a:buNone/>
            </a:pPr>
            <a:r>
              <a:rPr lang="fi-FI" sz="2000" dirty="0"/>
              <a:t>perheiden palvelut, vammaispalvelut sekä johtamisen ja tuotannon tukipalvelut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49513" y="-175339"/>
            <a:ext cx="92974" cy="8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7132" rIns="0" bIns="5713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</a:rPr>
              <a:t>.</a:t>
            </a:r>
            <a:endParaRPr kumimoji="0" lang="fi-FI" altLang="fi-F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Libre Franklin"/>
              </a:rPr>
            </a:b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Libre Franklin"/>
              </a:rPr>
              <a:t>  </a:t>
            </a:r>
            <a:endParaRPr kumimoji="0" lang="fi-FI" altLang="fi-FI" sz="246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Libre Franklin"/>
            </a:endParaRPr>
          </a:p>
        </p:txBody>
      </p:sp>
      <p:pic>
        <p:nvPicPr>
          <p:cNvPr id="1026" name="Picture 2" descr="https://www.soite.fi/media/Soiten_jasenkunnat_sopimus_ja_yhttyokunnat_rajat_2016_eiselitteita.png/width-600/height-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68" y="1142894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4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Soiten osallisuuden kanavat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1316650"/>
            <a:ext cx="10753725" cy="471001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fi-FI" b="1" dirty="0"/>
              <a:t>Edustuksellinen osallisuus  </a:t>
            </a:r>
          </a:p>
          <a:p>
            <a:pPr marL="0" indent="0">
              <a:buNone/>
            </a:pPr>
            <a:r>
              <a:rPr lang="fi-FI" dirty="0"/>
              <a:t>Soiten hallitus ja valtuusto sekä neuvostot</a:t>
            </a:r>
          </a:p>
          <a:p>
            <a:pPr marL="0" indent="0">
              <a:buNone/>
            </a:pPr>
            <a:r>
              <a:rPr lang="fi-FI" b="1" dirty="0"/>
              <a:t>Suora osallisuus </a:t>
            </a:r>
          </a:p>
          <a:p>
            <a:pPr lvl="0"/>
            <a:r>
              <a:rPr lang="fi-FI" dirty="0"/>
              <a:t>alueen asukkaiden alueelliset keskustelutilaisuudet, kuulemiset, kansalaisaloitteet, kyläraatingit ja infot, asiakasraadit ja kokemusasiantuntijat (palveluiden kehittäminen), kyselyt, tutkimukset ja lausunnot, suora asiakaspalaute, foorumit eri asiakas- ja asukasryhmille </a:t>
            </a:r>
          </a:p>
          <a:p>
            <a:pPr marL="0" indent="0">
              <a:buNone/>
            </a:pPr>
            <a:r>
              <a:rPr lang="fi-FI" b="1" dirty="0"/>
              <a:t>Tieto-osallisuus </a:t>
            </a:r>
          </a:p>
          <a:p>
            <a:r>
              <a:rPr lang="fi-FI" dirty="0"/>
              <a:t>päätösten vaikutusten ennakkoarviointi (EVA, LAVA jne)</a:t>
            </a:r>
          </a:p>
          <a:p>
            <a:pPr lvl="0"/>
            <a:r>
              <a:rPr lang="fi-FI" dirty="0"/>
              <a:t>viestinnästä, tiedottamisesta, päätösten julkisista asiakirjoista (esityslistat, muistiot, pöytäkirjat, strategiat, suunnitelmat)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953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BF8BECA-E0D4-4C2F-9A65-467A4CBD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  <a:cs typeface="Arial" panose="020B0604020202020204" pitchFamily="34" charset="0"/>
              </a:rPr>
              <a:t>Aktiivisesti osallistuvien osuus alueella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E7B1C3-CF25-4AEA-BC70-76D31CCA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B704-7E15-4B87-967A-74CC90105887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5EB383-765D-45E9-A008-8F7FD605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Keski-Pohjanmaan hyvinvointialue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A6A400-1669-4F28-9321-6E3D35C8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1EDF9-1009-47EE-B42B-A2829B133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/>
          <a:stretch/>
        </p:blipFill>
        <p:spPr>
          <a:xfrm>
            <a:off x="1333368" y="1014419"/>
            <a:ext cx="4766310" cy="501259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635AF79-A357-4679-893F-9B989B046162}"/>
              </a:ext>
            </a:extLst>
          </p:cNvPr>
          <p:cNvSpPr txBox="1"/>
          <p:nvPr/>
        </p:nvSpPr>
        <p:spPr>
          <a:xfrm>
            <a:off x="4635396" y="6135083"/>
            <a:ext cx="237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FinSote 2020</a:t>
            </a:r>
          </a:p>
        </p:txBody>
      </p:sp>
    </p:spTree>
    <p:extLst>
      <p:ext uri="{BB962C8B-B14F-4D97-AF65-F5344CB8AC3E}">
        <p14:creationId xmlns:p14="http://schemas.microsoft.com/office/powerpoint/2010/main" val="296603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Lähtökohtia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606" y="1316650"/>
            <a:ext cx="10753725" cy="3766185"/>
          </a:xfrm>
        </p:spPr>
        <p:txBody>
          <a:bodyPr/>
          <a:lstStyle/>
          <a:p>
            <a:r>
              <a:rPr lang="fi-FI" dirty="0"/>
              <a:t>Jo valmisteilla olleet maakunta- ja sotelaki korostivat osallisuuden merkitystä ja mahdollistivat maakunnalliset neuvostot alueellamme  </a:t>
            </a:r>
          </a:p>
          <a:p>
            <a:r>
              <a:rPr lang="fi-FI" dirty="0"/>
              <a:t>Maakunnallisten neuvostojen tavoitteena oli tukea osallisuutta ja kansalaisvaikuttamista aivan uudella tavalla </a:t>
            </a:r>
          </a:p>
          <a:p>
            <a:r>
              <a:rPr lang="fi-FI" dirty="0"/>
              <a:t>Löydetty timantti: yhdistykset ja kansalaisjärjestöt nimesivät keskuudestaan osallistaen edustajat vanhus- ja vammaisneuvostoon julkisen haun kautta</a:t>
            </a:r>
          </a:p>
          <a:p>
            <a:r>
              <a:rPr lang="fi-FI" dirty="0"/>
              <a:t>Vanhusneuvosto ja vammaisneuvosto (syksy 2017)</a:t>
            </a:r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86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Miten teimme sen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7606" y="1270492"/>
            <a:ext cx="10753725" cy="3766185"/>
          </a:xfrm>
        </p:spPr>
        <p:txBody>
          <a:bodyPr/>
          <a:lstStyle/>
          <a:p>
            <a:r>
              <a:rPr lang="fi-FI" dirty="0"/>
              <a:t>Maakunnallisten vanhus- ja vammaisneuvostojen kokoamisprosessi oli  erilainen ensimmäisellä kaudella.</a:t>
            </a:r>
          </a:p>
          <a:p>
            <a:r>
              <a:rPr lang="fi-FI" dirty="0"/>
              <a:t>Erilaisten potilasjärjestöjen suuren määrän vuoksi arvottiin mukaan pääsevät vammaisneuvoston jäsenet.</a:t>
            </a:r>
          </a:p>
          <a:p>
            <a:r>
              <a:rPr lang="fi-FI" dirty="0"/>
              <a:t>Vanhusneuvosto oli helpompi muodostaa osallistaen, koska vanhusalan yhdistyksiä on huomattavasti vähemmän kuin vammaispuolella.</a:t>
            </a:r>
          </a:p>
          <a:p>
            <a:r>
              <a:rPr lang="fi-FI" dirty="0"/>
              <a:t>Molemmilla kerroilla Soiten hallitus nimesi omat edustajansa neuvostoihin.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47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Miten teimme sen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7130" y="1316650"/>
            <a:ext cx="10753725" cy="3766185"/>
          </a:xfrm>
        </p:spPr>
        <p:txBody>
          <a:bodyPr/>
          <a:lstStyle/>
          <a:p>
            <a:r>
              <a:rPr lang="fi-FI" dirty="0"/>
              <a:t>Toisella kaudella oli samanaikainen haku ja yhteensä tuli 35 hakemusta, jotka osittain samoja.</a:t>
            </a:r>
          </a:p>
          <a:p>
            <a:r>
              <a:rPr lang="fi-FI" dirty="0"/>
              <a:t>Valintaprosessia katsottiin kokonaisuutena, jolloin saatiin kaikki  yhdistykset mukaan joko varsinaisella tai varapaikalla. </a:t>
            </a:r>
          </a:p>
          <a:p>
            <a:r>
              <a:rPr lang="fi-FI" dirty="0"/>
              <a:t>Yhdistykset ja kansalaisjärjestöt pystyivät huomioimaan erinomaisesti suku- ja kielijakauman ja osallistaen valittiin molemmat neuvostot.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91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chemeClr val="tx1"/>
                </a:solidFill>
              </a:rPr>
              <a:t>Kokemuksia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198499"/>
            <a:ext cx="10753725" cy="3766185"/>
          </a:xfrm>
        </p:spPr>
        <p:txBody>
          <a:bodyPr/>
          <a:lstStyle/>
          <a:p>
            <a:r>
              <a:rPr lang="fi-FI" dirty="0"/>
              <a:t>Neuvostot kokoontuvat 5-6 kertaa vuodessa ja keskustelevat ajankohtaisista asioista</a:t>
            </a:r>
          </a:p>
          <a:p>
            <a:r>
              <a:rPr lang="fi-FI" dirty="0"/>
              <a:t>Työvaliokunnat perustettu molempiin neuvostoihin nopeita lausunnonantoja varten</a:t>
            </a:r>
          </a:p>
          <a:p>
            <a:r>
              <a:rPr lang="fi-FI" dirty="0"/>
              <a:t>Annettu jo lausuntoja Soiten hallitukselle, jossa ne huomioitu (esim. kuljetuspalveluohjeet). Oltu mukana EVA:n laadinnassa.</a:t>
            </a:r>
          </a:p>
          <a:p>
            <a:r>
              <a:rPr lang="fi-FI" dirty="0"/>
              <a:t>Esitys VR:lle sadekatoksista, joka johtanut myönteiseen lopputulokseen</a:t>
            </a:r>
          </a:p>
          <a:p>
            <a:r>
              <a:rPr lang="fi-FI" dirty="0"/>
              <a:t>Tehty esitykset digipalveluista ja vammaisasiamiehen perustamisesta.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DF8-3256-43A3-9CF8-F9C88E76832E}" type="datetime1">
              <a:rPr lang="fi-FI" smtClean="0"/>
              <a:pPr/>
              <a:t>9.11.2021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50AB-F83C-4E2B-B0AF-3CA1ED4EDFE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3037482"/>
      </p:ext>
    </p:extLst>
  </p:cSld>
  <p:clrMapOvr>
    <a:masterClrMapping/>
  </p:clrMapOvr>
</p:sld>
</file>

<file path=ppt/theme/theme1.xml><?xml version="1.0" encoding="utf-8"?>
<a:theme xmlns:a="http://schemas.openxmlformats.org/drawingml/2006/main" name="Soite-2019">
  <a:themeElements>
    <a:clrScheme name="Soite 201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B5E2"/>
      </a:accent1>
      <a:accent2>
        <a:srgbClr val="DC8633"/>
      </a:accent2>
      <a:accent3>
        <a:srgbClr val="40C1AC"/>
      </a:accent3>
      <a:accent4>
        <a:srgbClr val="7A7774"/>
      </a:accent4>
      <a:accent5>
        <a:srgbClr val="8E8BAF"/>
      </a:accent5>
      <a:accent6>
        <a:srgbClr val="AE5385"/>
      </a:accent6>
      <a:hlink>
        <a:srgbClr val="C45A88"/>
      </a:hlink>
      <a:folHlink>
        <a:srgbClr val="DC8633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te_pohja FI 2019 - widescreen" id="{04FF561A-E01E-4B2D-854B-812D11ACCC35}" vid="{FE308F6B-F6A4-40C0-AD71-0D2D338E2C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AB5FCF4CED15C49AAD0E95453FA0211" ma:contentTypeVersion="" ma:contentTypeDescription="Luo uusi asiakirja." ma:contentTypeScope="" ma:versionID="d9d83827e62060b8d85f9ef227d3ea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e011e493bd6b6237c82b58b0553ba1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67A2F9-039D-4BD8-A575-98B035C04A28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E5986F-03B3-4904-B05B-AC59D0DF33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AAFEE-0485-485E-93A4-845D398FA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487</Words>
  <Application>Microsoft Office PowerPoint</Application>
  <PresentationFormat>Laajakuva</PresentationFormat>
  <Paragraphs>81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Libre Franklin</vt:lpstr>
      <vt:lpstr>Montserrat Light</vt:lpstr>
      <vt:lpstr>Open Sans Regular</vt:lpstr>
      <vt:lpstr>Soite-2019</vt:lpstr>
      <vt:lpstr>Keskipohjalainen malli neuvostotyöskentelyssä</vt:lpstr>
      <vt:lpstr>PowerPoint-esitys</vt:lpstr>
      <vt:lpstr>Keski-Pohjanmaan sosiaali- ja terveyspalvekuntayhtymä Soite*</vt:lpstr>
      <vt:lpstr>Soiten osallisuuden kanavat</vt:lpstr>
      <vt:lpstr>Aktiivisesti osallistuvien osuus alueella</vt:lpstr>
      <vt:lpstr>Lähtökohtia</vt:lpstr>
      <vt:lpstr>Miten teimme sen</vt:lpstr>
      <vt:lpstr>Miten teimme sen</vt:lpstr>
      <vt:lpstr>Kokemuksia</vt:lpstr>
      <vt:lpstr>Kokemuksia</vt:lpstr>
      <vt:lpstr>Tulevaisuuden näkymiä</vt:lpstr>
      <vt:lpstr>PowerPoint-esitys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Melender-Lågland Suvi</dc:creator>
  <cp:lastModifiedBy>Salminen Jussi</cp:lastModifiedBy>
  <cp:revision>130</cp:revision>
  <dcterms:created xsi:type="dcterms:W3CDTF">2019-08-01T12:42:37Z</dcterms:created>
  <dcterms:modified xsi:type="dcterms:W3CDTF">2021-11-09T08:05:54Z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0x0101002AB5FCF4CED15C49AAD0E95453FA0211</vt:lpwstr>
  </property>
</Properties>
</file>